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7" r:id="rId1"/>
    <p:sldMasterId id="2147485242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311" r:id="rId10"/>
    <p:sldMasterId id="2147485206" r:id="rId11"/>
    <p:sldMasterId id="2147485360" r:id="rId12"/>
  </p:sldMasterIdLst>
  <p:notesMasterIdLst>
    <p:notesMasterId r:id="rId27"/>
  </p:notesMasterIdLst>
  <p:handoutMasterIdLst>
    <p:handoutMasterId r:id="rId28"/>
  </p:handoutMasterIdLst>
  <p:sldIdLst>
    <p:sldId id="766" r:id="rId13"/>
    <p:sldId id="994" r:id="rId14"/>
    <p:sldId id="986" r:id="rId15"/>
    <p:sldId id="987" r:id="rId16"/>
    <p:sldId id="988" r:id="rId17"/>
    <p:sldId id="997" r:id="rId18"/>
    <p:sldId id="989" r:id="rId19"/>
    <p:sldId id="990" r:id="rId20"/>
    <p:sldId id="991" r:id="rId21"/>
    <p:sldId id="992" r:id="rId22"/>
    <p:sldId id="993" r:id="rId23"/>
    <p:sldId id="995" r:id="rId24"/>
    <p:sldId id="981" r:id="rId25"/>
    <p:sldId id="998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 Uyen Thi Tran" initials="TUTT" lastIdx="2" clrIdx="0">
    <p:extLst>
      <p:ext uri="{19B8F6BF-5375-455C-9EA6-DF929625EA0E}">
        <p15:presenceInfo xmlns:p15="http://schemas.microsoft.com/office/powerpoint/2012/main" userId="S-1-5-21-1385568035-1675961066-622671684-12240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3A48"/>
    <a:srgbClr val="012D74"/>
    <a:srgbClr val="42557F"/>
    <a:srgbClr val="014C6D"/>
    <a:srgbClr val="EA7125"/>
    <a:srgbClr val="6E84B4"/>
    <a:srgbClr val="414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010" autoAdjust="0"/>
  </p:normalViewPr>
  <p:slideViewPr>
    <p:cSldViewPr snapToGrid="0">
      <p:cViewPr varScale="1">
        <p:scale>
          <a:sx n="113" d="100"/>
          <a:sy n="113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448DCDB-5966-437A-913D-4346CD7616DC}" type="datetime4">
              <a:rPr lang="en-US" smtClean="0"/>
              <a:t>February 22, 2017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5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30" y="4741069"/>
            <a:ext cx="4364071" cy="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4" y="346364"/>
            <a:ext cx="3180188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674" y="3009900"/>
            <a:ext cx="3180187" cy="30199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98F56E4-37F8-4A16-9972-EFEEFF0D4DB6}" type="datetime4">
              <a:rPr lang="en-US" smtClean="0"/>
              <a:t>February 22, 2017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8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30" y="4741069"/>
            <a:ext cx="4364071" cy="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86916" indent="-86916"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4" y="617540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9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9" y="463552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4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9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9" y="460376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4" y="447677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4" y="447677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4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4" y="431801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7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4" y="476252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4" y="534990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9" y="530227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5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9" y="54134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9" y="541340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4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40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4" y="53816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9" y="54769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9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9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9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4" y="550865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4" y="5508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9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4" y="530227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7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9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9" y="517527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9" y="485777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975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2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86916" indent="-86916">
              <a:spcBef>
                <a:spcPct val="50000"/>
              </a:spcBef>
              <a:buFontTx/>
              <a:buChar char="•"/>
            </a:pPr>
            <a:endParaRPr lang="en-US" sz="975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2850" b="1" cap="none" baseline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5" y="4523620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25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44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3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74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199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79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9107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27138"/>
            <a:ext cx="8763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477000"/>
            <a:ext cx="5638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IFC PEP-MENA Corporate Governance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351692" y="6477000"/>
            <a:ext cx="1207477" cy="457200"/>
          </a:xfrm>
        </p:spPr>
        <p:txBody>
          <a:bodyPr/>
          <a:lstStyle>
            <a:lvl1pPr>
              <a:defRPr/>
            </a:lvl1pPr>
          </a:lstStyle>
          <a:p>
            <a:fld id="{9356EAFD-4A40-4D29-9EB0-80A8C0946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7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B09F7DD-6F96-4B26-8363-0195441F77BB}" type="datetime4">
              <a:rPr lang="en-US" smtClean="0"/>
              <a:t>February 22, 2017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4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30" y="4741069"/>
            <a:ext cx="4364071" cy="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1773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8" name="956863_rs|3" descr="cid:6c31df5f-971e-41d5-b873-7f926b8f1968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80" y="142613"/>
            <a:ext cx="1770906" cy="94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2583743-0A6B-409C-8A31-75F10668E3C3}" type="datetime4">
              <a:rPr lang="en-US" smtClean="0"/>
              <a:t>February 22, 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6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srgbClr val="021F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6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1" r:id="rId1"/>
    <p:sldLayoutId id="2147485362" r:id="rId2"/>
    <p:sldLayoutId id="2147485363" r:id="rId3"/>
    <p:sldLayoutId id="2147485364" r:id="rId4"/>
    <p:sldLayoutId id="2147485366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2189" y="1186798"/>
            <a:ext cx="7967413" cy="18221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ĐẠI HỘI ĐỒNG CỔ ĐÔNG</a:t>
            </a:r>
            <a:br>
              <a:rPr lang="ru-RU" b="0" dirty="0"/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6" name="Text Placeholder 11"/>
          <p:cNvSpPr txBox="1">
            <a:spLocks/>
          </p:cNvSpPr>
          <p:nvPr/>
        </p:nvSpPr>
        <p:spPr bwMode="auto">
          <a:xfrm>
            <a:off x="262189" y="2692144"/>
            <a:ext cx="7112278" cy="6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CÁC THÔNG LỆ QUỐC TẾ TỐT</a:t>
            </a:r>
          </a:p>
          <a:p>
            <a:r>
              <a:rPr lang="en-US" sz="2800" i="1" dirty="0">
                <a:latin typeface="Calibri" pitchFamily="34" charset="0"/>
                <a:cs typeface="Arial" charset="0"/>
              </a:rPr>
              <a:t>February 23, 2017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72533" y="5792371"/>
            <a:ext cx="4485837" cy="713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i="1" dirty="0">
              <a:solidFill>
                <a:srgbClr val="63A70A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5600" i="1" dirty="0">
                <a:solidFill>
                  <a:srgbClr val="012D74"/>
                </a:solidFill>
                <a:latin typeface="Cambria" panose="02040503050406030204" pitchFamily="18" charset="0"/>
              </a:rPr>
              <a:t>NGUYỄN NGUYỆT ANH,</a:t>
            </a:r>
          </a:p>
          <a:p>
            <a:pPr algn="l">
              <a:spcBef>
                <a:spcPts val="600"/>
              </a:spcBef>
            </a:pPr>
            <a:r>
              <a:rPr lang="en-US" sz="5600" i="1" dirty="0" err="1">
                <a:solidFill>
                  <a:srgbClr val="012D74"/>
                </a:solidFill>
                <a:latin typeface="Cambria" panose="02040503050406030204" pitchFamily="18" charset="0"/>
              </a:rPr>
              <a:t>Tổ</a:t>
            </a:r>
            <a:r>
              <a:rPr lang="en-US" sz="5600" i="1" dirty="0">
                <a:solidFill>
                  <a:srgbClr val="012D74"/>
                </a:solidFill>
                <a:latin typeface="Cambria" panose="02040503050406030204" pitchFamily="18" charset="0"/>
              </a:rPr>
              <a:t> </a:t>
            </a:r>
            <a:r>
              <a:rPr lang="en-US" sz="5600" i="1" dirty="0" err="1">
                <a:solidFill>
                  <a:srgbClr val="012D74"/>
                </a:solidFill>
                <a:latin typeface="Cambria" panose="02040503050406030204" pitchFamily="18" charset="0"/>
              </a:rPr>
              <a:t>chức</a:t>
            </a:r>
            <a:r>
              <a:rPr lang="en-US" sz="5600" i="1" dirty="0">
                <a:solidFill>
                  <a:srgbClr val="012D74"/>
                </a:solidFill>
                <a:latin typeface="Cambria" panose="02040503050406030204" pitchFamily="18" charset="0"/>
              </a:rPr>
              <a:t> </a:t>
            </a:r>
            <a:r>
              <a:rPr lang="en-US" sz="5600" i="1" dirty="0" err="1">
                <a:solidFill>
                  <a:srgbClr val="012D74"/>
                </a:solidFill>
                <a:latin typeface="Cambria" panose="02040503050406030204" pitchFamily="18" charset="0"/>
              </a:rPr>
              <a:t>Tài</a:t>
            </a:r>
            <a:r>
              <a:rPr lang="en-US" sz="5600" i="1" dirty="0">
                <a:solidFill>
                  <a:srgbClr val="012D74"/>
                </a:solidFill>
                <a:latin typeface="Cambria" panose="02040503050406030204" pitchFamily="18" charset="0"/>
              </a:rPr>
              <a:t> </a:t>
            </a:r>
            <a:r>
              <a:rPr lang="en-US" sz="5600" i="1" dirty="0" err="1">
                <a:solidFill>
                  <a:srgbClr val="012D74"/>
                </a:solidFill>
                <a:latin typeface="Cambria" panose="02040503050406030204" pitchFamily="18" charset="0"/>
              </a:rPr>
              <a:t>chính</a:t>
            </a:r>
            <a:r>
              <a:rPr lang="en-US" sz="5600" i="1" dirty="0">
                <a:solidFill>
                  <a:srgbClr val="012D74"/>
                </a:solidFill>
                <a:latin typeface="Cambria" panose="02040503050406030204" pitchFamily="18" charset="0"/>
              </a:rPr>
              <a:t> </a:t>
            </a:r>
            <a:r>
              <a:rPr lang="en-US" sz="5600" i="1" dirty="0" err="1">
                <a:solidFill>
                  <a:srgbClr val="012D74"/>
                </a:solidFill>
                <a:latin typeface="Cambria" panose="02040503050406030204" pitchFamily="18" charset="0"/>
              </a:rPr>
              <a:t>quốc</a:t>
            </a:r>
            <a:r>
              <a:rPr lang="en-US" sz="5600" i="1" dirty="0">
                <a:solidFill>
                  <a:srgbClr val="012D74"/>
                </a:solidFill>
                <a:latin typeface="Cambria" panose="02040503050406030204" pitchFamily="18" charset="0"/>
              </a:rPr>
              <a:t> </a:t>
            </a:r>
            <a:r>
              <a:rPr lang="en-US" sz="5600" i="1" dirty="0" err="1">
                <a:solidFill>
                  <a:srgbClr val="012D74"/>
                </a:solidFill>
                <a:latin typeface="Cambria" panose="02040503050406030204" pitchFamily="18" charset="0"/>
              </a:rPr>
              <a:t>tế</a:t>
            </a:r>
            <a:r>
              <a:rPr lang="en-US" sz="5600" i="1" dirty="0">
                <a:solidFill>
                  <a:srgbClr val="012D74"/>
                </a:solidFill>
                <a:latin typeface="Cambria" panose="02040503050406030204" pitchFamily="18" charset="0"/>
              </a:rPr>
              <a:t> (IFC)</a:t>
            </a:r>
          </a:p>
        </p:txBody>
      </p:sp>
      <p:pic>
        <p:nvPicPr>
          <p:cNvPr id="5" name="956863_rs|3" descr="cid:6c31df5f-971e-41d5-b873-7f926b8f196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45" y="4514305"/>
            <a:ext cx="223837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họp</a:t>
            </a:r>
            <a:r>
              <a:rPr lang="en-US" sz="2800" dirty="0"/>
              <a:t>: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403498"/>
            <a:ext cx="8477250" cy="48089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họp</a:t>
            </a:r>
            <a:r>
              <a:rPr lang="en-US" dirty="0"/>
              <a:t> ĐHĐCĐ.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họp</a:t>
            </a:r>
            <a:r>
              <a:rPr lang="en-US" dirty="0"/>
              <a:t> ĐHĐCĐ,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họp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mạc</a:t>
            </a:r>
            <a:r>
              <a:rPr lang="en-US" dirty="0"/>
              <a:t> ĐHĐCĐ.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Công</a:t>
            </a:r>
            <a:r>
              <a:rPr lang="en-US" dirty="0"/>
              <a:t> ty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ban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ban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,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đốc</a:t>
            </a:r>
            <a:r>
              <a:rPr lang="en-US" dirty="0"/>
              <a:t>,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HĐQT,BKS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ủy</a:t>
            </a:r>
            <a:r>
              <a:rPr lang="en-US" dirty="0"/>
              <a:t> ban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HĐQT, Ban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1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họp</a:t>
            </a:r>
            <a:r>
              <a:rPr lang="en-US" sz="2800" dirty="0"/>
              <a:t>: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tục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khai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Ban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giám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,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rõ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bế</a:t>
            </a:r>
            <a:r>
              <a:rPr lang="en-US" sz="2000" dirty="0"/>
              <a:t> </a:t>
            </a:r>
            <a:r>
              <a:rPr lang="en-US" sz="2000" dirty="0" err="1"/>
              <a:t>mạc</a:t>
            </a:r>
            <a:r>
              <a:rPr lang="en-US" sz="2000" dirty="0"/>
              <a:t> ĐHĐCĐ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chi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cổ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ĐHĐCĐ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bầu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cổ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biên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họp</a:t>
            </a:r>
            <a:r>
              <a:rPr lang="en-US" sz="2000" dirty="0"/>
              <a:t>,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ký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biên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. (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r>
              <a:rPr lang="en-US" sz="2000" dirty="0"/>
              <a:t> </a:t>
            </a:r>
            <a:r>
              <a:rPr lang="en-US" sz="2000" dirty="0" err="1"/>
              <a:t>Cẩm</a:t>
            </a:r>
            <a:r>
              <a:rPr lang="en-US" sz="2000" dirty="0"/>
              <a:t> </a:t>
            </a:r>
            <a:r>
              <a:rPr lang="en-US" sz="2000" dirty="0" err="1"/>
              <a:t>nang</a:t>
            </a:r>
            <a:r>
              <a:rPr lang="en-US" sz="2000" dirty="0"/>
              <a:t> QTCT </a:t>
            </a:r>
            <a:r>
              <a:rPr lang="en-US" sz="2000" dirty="0" err="1"/>
              <a:t>của</a:t>
            </a:r>
            <a:r>
              <a:rPr lang="en-US" sz="2000" dirty="0"/>
              <a:t> IFC </a:t>
            </a:r>
            <a:r>
              <a:rPr lang="en-US" sz="2000" dirty="0" err="1"/>
              <a:t>cho</a:t>
            </a:r>
            <a:r>
              <a:rPr lang="en-US" sz="2000" dirty="0"/>
              <a:t> chi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biên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biên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họp</a:t>
            </a:r>
            <a:r>
              <a:rPr lang="en-US" sz="2000" dirty="0"/>
              <a:t> ĐHĐCĐ.)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ĐHĐCĐ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Chương</a:t>
            </a:r>
            <a:r>
              <a:rPr lang="en-US" sz="2000" dirty="0"/>
              <a:t> 8, </a:t>
            </a:r>
            <a:r>
              <a:rPr lang="en-US" sz="2000" dirty="0" err="1"/>
              <a:t>Cẩm</a:t>
            </a:r>
            <a:r>
              <a:rPr lang="en-US" sz="2000" dirty="0"/>
              <a:t> </a:t>
            </a:r>
            <a:r>
              <a:rPr lang="en-US" sz="2000" dirty="0" err="1"/>
              <a:t>nang</a:t>
            </a:r>
            <a:r>
              <a:rPr lang="en-US" sz="2000" dirty="0"/>
              <a:t> QTCT </a:t>
            </a:r>
            <a:r>
              <a:rPr lang="en-US" sz="2000" dirty="0" err="1"/>
              <a:t>của</a:t>
            </a:r>
            <a:r>
              <a:rPr lang="en-US" sz="2000" dirty="0"/>
              <a:t> IFC (2010)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6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26" y="3827633"/>
            <a:ext cx="1430720" cy="15114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225" y="1322714"/>
            <a:ext cx="1430721" cy="1527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1" y="1322714"/>
            <a:ext cx="6348412" cy="546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813" y="2740003"/>
            <a:ext cx="191372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báo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họp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tin </a:t>
            </a:r>
            <a:r>
              <a:rPr lang="en-US" dirty="0" err="1">
                <a:latin typeface="Calibri" panose="020F0502020204030204" pitchFamily="34" charset="0"/>
              </a:rPr>
              <a:t>về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các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ứng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viên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vào</a:t>
            </a:r>
            <a:r>
              <a:rPr lang="en-US" dirty="0">
                <a:latin typeface="Calibri" panose="020F0502020204030204" pitchFamily="34" charset="0"/>
              </a:rPr>
              <a:t> HĐQT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0534" y="2740003"/>
            <a:ext cx="2260600" cy="107721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báo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họp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tin </a:t>
            </a:r>
            <a:r>
              <a:rPr lang="en-US" dirty="0" err="1">
                <a:latin typeface="Calibri" panose="020F0502020204030204" pitchFamily="34" charset="0"/>
              </a:rPr>
              <a:t>cụ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thể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về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công</a:t>
            </a:r>
            <a:r>
              <a:rPr lang="en-US" dirty="0">
                <a:latin typeface="Calibri" panose="020F0502020204030204" pitchFamily="34" charset="0"/>
              </a:rPr>
              <a:t> ty </a:t>
            </a:r>
            <a:r>
              <a:rPr lang="en-US" dirty="0" err="1">
                <a:latin typeface="Calibri" panose="020F0502020204030204" pitchFamily="34" charset="0"/>
              </a:rPr>
              <a:t>kiểm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toán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đang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được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xem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xét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thuê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1134" y="2749533"/>
            <a:ext cx="226060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báo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họp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giải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thích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cho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chính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sách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cổ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tức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của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công</a:t>
            </a:r>
            <a:r>
              <a:rPr lang="en-US" dirty="0">
                <a:latin typeface="Calibri" panose="020F0502020204030204" pitchFamily="34" charset="0"/>
              </a:rPr>
              <a:t> 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813" y="5220622"/>
            <a:ext cx="191372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báo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họp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bố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tin </a:t>
            </a:r>
            <a:r>
              <a:rPr lang="en-US" dirty="0" err="1">
                <a:latin typeface="Calibri" panose="020F0502020204030204" pitchFamily="34" charset="0"/>
              </a:rPr>
              <a:t>cổ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tức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đề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xuất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nếu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625" y="5244040"/>
            <a:ext cx="191372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Phiếu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ủy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quyền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đính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kèm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báo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họp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2901" y="5138476"/>
            <a:ext cx="2337065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báo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họp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giải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trình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cho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từng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mục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trên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chương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trình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nghị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sự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cần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phê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duyệt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của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cổ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đông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1632" y="2863113"/>
            <a:ext cx="222236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Trung </a:t>
            </a:r>
            <a:r>
              <a:rPr lang="en-US" dirty="0" err="1">
                <a:latin typeface="Calibri" panose="020F0502020204030204" pitchFamily="34" charset="0"/>
              </a:rPr>
              <a:t>bình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thời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gian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mời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họp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là</a:t>
            </a:r>
            <a:r>
              <a:rPr lang="en-US" dirty="0">
                <a:latin typeface="Calibri" panose="020F0502020204030204" pitchFamily="34" charset="0"/>
              </a:rPr>
              <a:t> 24 </a:t>
            </a:r>
            <a:r>
              <a:rPr lang="en-US" dirty="0" err="1">
                <a:latin typeface="Calibri" panose="020F0502020204030204" pitchFamily="34" charset="0"/>
              </a:rPr>
              <a:t>ngày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trước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ngày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họp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522" y="5339061"/>
            <a:ext cx="222236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95% </a:t>
            </a:r>
            <a:r>
              <a:rPr lang="en-US" dirty="0" err="1">
                <a:latin typeface="Calibri" panose="020F0502020204030204" pitchFamily="34" charset="0"/>
              </a:rPr>
              <a:t>Đại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hội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cơ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hội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cho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cổ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chất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vấn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56934" y="217736"/>
            <a:ext cx="8462029" cy="756707"/>
          </a:xfrm>
        </p:spPr>
        <p:txBody>
          <a:bodyPr>
            <a:normAutofit/>
          </a:bodyPr>
          <a:lstStyle/>
          <a:p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vài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ở Malaysia (2015)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83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vài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ở Malaysia (2015)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" y="1366695"/>
            <a:ext cx="6315379" cy="3103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853" y="3018827"/>
            <a:ext cx="1889813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Tất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cả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thành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viên</a:t>
            </a:r>
            <a:r>
              <a:rPr lang="en-US" dirty="0">
                <a:latin typeface="Calibri" panose="020F0502020204030204" pitchFamily="34" charset="0"/>
              </a:rPr>
              <a:t> HĐQT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mặt</a:t>
            </a:r>
            <a:r>
              <a:rPr lang="en-US" dirty="0">
                <a:latin typeface="Calibri" panose="020F0502020204030204" pitchFamily="34" charset="0"/>
              </a:rPr>
              <a:t> ở ĐHĐCĐ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1558" y="2981762"/>
            <a:ext cx="208279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Chủ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tịch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sẵn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sàng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giải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thích</a:t>
            </a:r>
            <a:r>
              <a:rPr lang="en-US" dirty="0">
                <a:latin typeface="Calibri" panose="020F0502020204030204" pitchFamily="34" charset="0"/>
              </a:rPr>
              <a:t> lý do </a:t>
            </a:r>
            <a:r>
              <a:rPr lang="en-US" dirty="0" err="1">
                <a:latin typeface="Calibri" panose="020F0502020204030204" pitchFamily="34" charset="0"/>
              </a:rPr>
              <a:t>của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các</a:t>
            </a:r>
            <a:r>
              <a:rPr lang="en-US" dirty="0">
                <a:latin typeface="Calibri" panose="020F0502020204030204" pitchFamily="34" charset="0"/>
              </a:rPr>
              <a:t> TVHĐQT </a:t>
            </a:r>
            <a:r>
              <a:rPr lang="en-US" dirty="0" err="1">
                <a:latin typeface="Calibri" panose="020F0502020204030204" pitchFamily="34" charset="0"/>
              </a:rPr>
              <a:t>vắng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mặt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3690" y="3023521"/>
            <a:ext cx="217343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Những</a:t>
            </a:r>
            <a:r>
              <a:rPr lang="en-US" dirty="0">
                <a:latin typeface="Calibri" panose="020F0502020204030204" pitchFamily="34" charset="0"/>
              </a:rPr>
              <a:t> TVHĐQT </a:t>
            </a:r>
            <a:r>
              <a:rPr lang="en-US" dirty="0" err="1">
                <a:latin typeface="Calibri" panose="020F0502020204030204" pitchFamily="34" charset="0"/>
              </a:rPr>
              <a:t>cần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bầu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lại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mặt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tại</a:t>
            </a:r>
            <a:r>
              <a:rPr lang="en-US" dirty="0">
                <a:latin typeface="Calibri" panose="020F0502020204030204" pitchFamily="34" charset="0"/>
              </a:rPr>
              <a:t> ĐHĐCD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4" y="3934739"/>
            <a:ext cx="5153190" cy="277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934" y="5583923"/>
            <a:ext cx="2309903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Kết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quả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bỏ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phiếu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của</a:t>
            </a:r>
            <a:r>
              <a:rPr lang="en-US" dirty="0">
                <a:latin typeface="Calibri" panose="020F0502020204030204" pitchFamily="34" charset="0"/>
              </a:rPr>
              <a:t> ĐHĐCĐ </a:t>
            </a:r>
            <a:r>
              <a:rPr lang="en-US" dirty="0" err="1">
                <a:latin typeface="Calibri" panose="020F0502020204030204" pitchFamily="34" charset="0"/>
              </a:rPr>
              <a:t>được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bố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khai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trong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vòng</a:t>
            </a:r>
            <a:r>
              <a:rPr lang="en-US" dirty="0">
                <a:latin typeface="Calibri" panose="020F0502020204030204" pitchFamily="34" charset="0"/>
              </a:rPr>
              <a:t> 1 </a:t>
            </a:r>
            <a:r>
              <a:rPr lang="en-US" dirty="0" err="1">
                <a:latin typeface="Calibri" panose="020F0502020204030204" pitchFamily="34" charset="0"/>
              </a:rPr>
              <a:t>ngày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làm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việc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sau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đại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hội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2307" y="5613713"/>
            <a:ext cx="2971971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Kết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quả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bỏ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phiếu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đồng</a:t>
            </a:r>
            <a:r>
              <a:rPr lang="en-US" dirty="0">
                <a:latin typeface="Calibri" panose="020F0502020204030204" pitchFamily="34" charset="0"/>
              </a:rPr>
              <a:t> ý/</a:t>
            </a:r>
            <a:r>
              <a:rPr lang="en-US" dirty="0" err="1">
                <a:latin typeface="Calibri" panose="020F0502020204030204" pitchFamily="34" charset="0"/>
              </a:rPr>
              <a:t>không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đồng</a:t>
            </a:r>
            <a:r>
              <a:rPr lang="en-US" dirty="0">
                <a:latin typeface="Calibri" panose="020F0502020204030204" pitchFamily="34" charset="0"/>
              </a:rPr>
              <a:t> ý </a:t>
            </a:r>
            <a:r>
              <a:rPr lang="en-US" dirty="0" err="1">
                <a:latin typeface="Calibri" panose="020F0502020204030204" pitchFamily="34" charset="0"/>
              </a:rPr>
              <a:t>của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mỗi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hạng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mục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được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bố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trong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thông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báo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về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kết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quả</a:t>
            </a:r>
            <a:r>
              <a:rPr lang="en-US" dirty="0">
                <a:latin typeface="Calibri" panose="020F0502020204030204" pitchFamily="34" charset="0"/>
              </a:rPr>
              <a:t> ĐHĐCĐ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876" y="2803109"/>
            <a:ext cx="1866900" cy="2019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43876" y="4312271"/>
            <a:ext cx="212467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Công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bố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biên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bản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cuộc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họp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của</a:t>
            </a:r>
            <a:r>
              <a:rPr lang="en-US" dirty="0">
                <a:latin typeface="Calibri" panose="020F0502020204030204" pitchFamily="34" charset="0"/>
              </a:rPr>
              <a:t> ĐHĐCĐ</a:t>
            </a:r>
          </a:p>
        </p:txBody>
      </p:sp>
    </p:spTree>
    <p:extLst>
      <p:ext uri="{BB962C8B-B14F-4D97-AF65-F5344CB8AC3E}">
        <p14:creationId xmlns:p14="http://schemas.microsoft.com/office/powerpoint/2010/main" val="100902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0676" y="5983329"/>
            <a:ext cx="44319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For more information about IFC’s Corporate Governance services and publications, please refer to: </a:t>
            </a:r>
            <a:r>
              <a:rPr 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IFC.org/</a:t>
            </a:r>
            <a:r>
              <a:rPr lang="en-US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CorporateGovernance</a:t>
            </a:r>
            <a:endParaRPr lang="en-US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5842" y="4942012"/>
            <a:ext cx="6010393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</a:rPr>
              <a:t>Nguyễn </a:t>
            </a:r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</a:rPr>
              <a:t>Nguyệt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</a:rPr>
              <a:t> Anh, Vietnam Corporate Governance Lead</a:t>
            </a:r>
          </a:p>
          <a:p>
            <a:pPr lvl="1">
              <a:spcAft>
                <a:spcPts val="1350"/>
              </a:spcAft>
            </a:pPr>
            <a:r>
              <a:rPr lang="en-US" sz="1500" u="sng" dirty="0">
                <a:solidFill>
                  <a:schemeClr val="bg1"/>
                </a:solidFill>
                <a:latin typeface="Calibri" panose="020F0502020204030204" pitchFamily="34" charset="0"/>
              </a:rPr>
              <a:t>Email: NAnh2@ifc.org</a:t>
            </a:r>
          </a:p>
          <a:p>
            <a:pPr lvl="1">
              <a:spcAft>
                <a:spcPts val="1350"/>
              </a:spcAft>
            </a:pPr>
            <a:endParaRPr lang="en-US" sz="15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12377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1840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Warren Buffet,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tịch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Berkshire Hathaway Inc. </a:t>
            </a:r>
            <a:r>
              <a:rPr lang="en-US" sz="2400" dirty="0" err="1"/>
              <a:t>luôn</a:t>
            </a:r>
            <a:r>
              <a:rPr lang="en-US" sz="2400" dirty="0"/>
              <a:t> </a:t>
            </a:r>
            <a:r>
              <a:rPr lang="en-US" sz="2400" dirty="0" err="1"/>
              <a:t>khẳng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ĐHĐCĐ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ty </a:t>
            </a:r>
            <a:r>
              <a:rPr lang="en-US" sz="2400" dirty="0" err="1"/>
              <a:t>luôn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chờ</a:t>
            </a:r>
            <a:r>
              <a:rPr lang="en-US" sz="2400" dirty="0"/>
              <a:t> </a:t>
            </a:r>
            <a:r>
              <a:rPr lang="en-US" sz="2400" dirty="0" err="1"/>
              <a:t>đợi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. </a:t>
            </a: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luôn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ĐHĐCĐ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luôn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sàng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.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40,000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ĐHĐCĐ </a:t>
            </a:r>
            <a:r>
              <a:rPr lang="en-US" sz="2400" dirty="0" err="1"/>
              <a:t>của</a:t>
            </a:r>
            <a:r>
              <a:rPr lang="en-US" sz="2400" dirty="0"/>
              <a:t> Berkshire Hathaway. </a:t>
            </a:r>
          </a:p>
          <a:p>
            <a:r>
              <a:rPr lang="en-US" sz="1800" i="1" dirty="0"/>
              <a:t>(Best Practice Guide on AGMs for Listed Issuers)(MAICSA)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5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NHỮNG VẤN ĐỀ CHUNG CẦN LƯU Ý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693150" cy="46138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Đại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đồng</a:t>
            </a:r>
            <a:r>
              <a:rPr lang="en-US" sz="2600" dirty="0"/>
              <a:t> </a:t>
            </a:r>
            <a:r>
              <a:rPr lang="en-US" sz="2600" dirty="0" err="1"/>
              <a:t>cổ</a:t>
            </a:r>
            <a:r>
              <a:rPr lang="en-US" sz="2600" dirty="0"/>
              <a:t> </a:t>
            </a:r>
            <a:r>
              <a:rPr lang="en-US" sz="2600" dirty="0" err="1"/>
              <a:t>đông</a:t>
            </a:r>
            <a:r>
              <a:rPr lang="en-US" sz="2600" dirty="0"/>
              <a:t> (ĐHĐCĐ)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cơ</a:t>
            </a:r>
            <a:r>
              <a:rPr lang="en-US" sz="2600" dirty="0"/>
              <a:t> </a:t>
            </a:r>
            <a:r>
              <a:rPr lang="en-US" sz="2600" dirty="0" err="1"/>
              <a:t>chế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cổ</a:t>
            </a:r>
            <a:r>
              <a:rPr lang="en-US" sz="2600" dirty="0"/>
              <a:t> </a:t>
            </a:r>
            <a:r>
              <a:rPr lang="en-US" sz="2600" dirty="0" err="1"/>
              <a:t>đông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quyền</a:t>
            </a:r>
            <a:r>
              <a:rPr lang="en-US" sz="2600" dirty="0"/>
              <a:t> quản </a:t>
            </a:r>
            <a:r>
              <a:rPr lang="en-US" sz="2600" dirty="0" err="1"/>
              <a:t>trị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ty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,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ty 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lưu</a:t>
            </a:r>
            <a:r>
              <a:rPr lang="en-US" sz="2600" dirty="0"/>
              <a:t> ý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vấn</a:t>
            </a:r>
            <a:r>
              <a:rPr lang="en-US" sz="2600" dirty="0"/>
              <a:t> </a:t>
            </a:r>
            <a:r>
              <a:rPr lang="en-US" sz="2600" dirty="0" err="1"/>
              <a:t>đề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  <a:p>
            <a:pPr marL="973138" lvl="5" indent="-282575">
              <a:buFont typeface="Arial" panose="020B0604020202020204" pitchFamily="34" charset="0"/>
              <a:buChar char="•"/>
            </a:pPr>
            <a:r>
              <a:rPr lang="en-US" sz="2000" dirty="0" err="1"/>
              <a:t>Thẩm</a:t>
            </a:r>
            <a:r>
              <a:rPr lang="en-US" sz="2000" dirty="0"/>
              <a:t>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ĐHĐCĐ</a:t>
            </a:r>
          </a:p>
          <a:p>
            <a:pPr marL="973138" lvl="5" indent="-282575">
              <a:buFont typeface="Arial" panose="020B0604020202020204" pitchFamily="34" charset="0"/>
              <a:buChar char="•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ĐHĐCĐ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endParaRPr lang="en-US" sz="2000" dirty="0"/>
          </a:p>
          <a:p>
            <a:pPr marL="973138" lvl="5" indent="-282575">
              <a:buFont typeface="Arial" panose="020B0604020202020204" pitchFamily="34" charset="0"/>
              <a:buChar char="•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qua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endParaRPr lang="en-US" sz="2000" dirty="0"/>
          </a:p>
          <a:p>
            <a:pPr marL="690563" lvl="5" indent="0">
              <a:buNone/>
            </a:pPr>
            <a:endParaRPr lang="en-US" sz="2000" dirty="0"/>
          </a:p>
          <a:p>
            <a:pPr marL="339725" lvl="4" indent="-339725">
              <a:buFont typeface="Arial" panose="020B0604020202020204" pitchFamily="34" charset="0"/>
              <a:buChar char="•"/>
            </a:pPr>
            <a:r>
              <a:rPr lang="en-US" sz="2600" dirty="0" err="1"/>
              <a:t>Phân</a:t>
            </a:r>
            <a:r>
              <a:rPr lang="en-US" sz="2600" dirty="0"/>
              <a:t> </a:t>
            </a:r>
            <a:r>
              <a:rPr lang="en-US" sz="2600" dirty="0" err="1"/>
              <a:t>loại</a:t>
            </a:r>
            <a:r>
              <a:rPr lang="en-US" sz="2600" dirty="0"/>
              <a:t> ĐHĐCĐ</a:t>
            </a:r>
          </a:p>
          <a:p>
            <a:pPr marL="1147763" lvl="5" indent="-457200">
              <a:buFont typeface="Arial" panose="020B0604020202020204" pitchFamily="34" charset="0"/>
              <a:buChar char="•"/>
            </a:pPr>
            <a:r>
              <a:rPr lang="en-US" sz="2000" dirty="0"/>
              <a:t>ĐHĐCĐ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niên</a:t>
            </a:r>
            <a:endParaRPr lang="en-US" sz="2000" dirty="0"/>
          </a:p>
          <a:p>
            <a:pPr marL="1147763" lvl="5" indent="-457200">
              <a:buFont typeface="Arial" panose="020B0604020202020204" pitchFamily="34" charset="0"/>
              <a:buChar char="•"/>
            </a:pPr>
            <a:r>
              <a:rPr lang="en-US" sz="2000" dirty="0"/>
              <a:t>ĐHĐCĐ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1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Thẩm</a:t>
            </a:r>
            <a:r>
              <a:rPr lang="en-US" sz="3200" dirty="0"/>
              <a:t> </a:t>
            </a:r>
            <a:r>
              <a:rPr lang="en-US" sz="3200" dirty="0" err="1"/>
              <a:t>quyền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ĐHĐCĐ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18" y="1348992"/>
            <a:ext cx="7719237" cy="48168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56166" y="6110809"/>
            <a:ext cx="5707063" cy="365125"/>
          </a:xfrm>
        </p:spPr>
        <p:txBody>
          <a:bodyPr/>
          <a:lstStyle/>
          <a:p>
            <a:pPr>
              <a:defRPr/>
            </a:pPr>
            <a:r>
              <a:rPr lang="en-US" b="1" i="1" dirty="0" err="1"/>
              <a:t>Nguồn</a:t>
            </a:r>
            <a:r>
              <a:rPr lang="en-US" b="1" i="1" dirty="0"/>
              <a:t>: </a:t>
            </a:r>
            <a:r>
              <a:rPr lang="en-US" b="1" i="1" dirty="0" err="1"/>
              <a:t>Cẩm</a:t>
            </a:r>
            <a:r>
              <a:rPr lang="en-US" b="1" i="1" dirty="0"/>
              <a:t> </a:t>
            </a:r>
            <a:r>
              <a:rPr lang="en-US" b="1" i="1" dirty="0" err="1"/>
              <a:t>nang</a:t>
            </a:r>
            <a:r>
              <a:rPr lang="en-US" b="1" i="1" dirty="0"/>
              <a:t> QTCT, IFC, 2010</a:t>
            </a:r>
          </a:p>
        </p:txBody>
      </p:sp>
    </p:spTree>
    <p:extLst>
      <p:ext uri="{BB962C8B-B14F-4D97-AF65-F5344CB8AC3E}">
        <p14:creationId xmlns:p14="http://schemas.microsoft.com/office/powerpoint/2010/main" val="69355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ĐHĐCĐ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niên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403497"/>
            <a:ext cx="8477250" cy="530527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Dự</a:t>
            </a:r>
            <a:r>
              <a:rPr lang="en-US" sz="2600" dirty="0"/>
              <a:t> </a:t>
            </a:r>
            <a:r>
              <a:rPr lang="en-US" sz="2600" dirty="0" err="1"/>
              <a:t>thảo</a:t>
            </a:r>
            <a:r>
              <a:rPr lang="en-US" sz="2600" dirty="0"/>
              <a:t> </a:t>
            </a:r>
            <a:r>
              <a:rPr lang="en-US" sz="2600" dirty="0" err="1"/>
              <a:t>chương</a:t>
            </a:r>
            <a:r>
              <a:rPr lang="en-US" sz="2600" dirty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nội</a:t>
            </a:r>
            <a:r>
              <a:rPr lang="en-US" sz="2600" dirty="0"/>
              <a:t> dung </a:t>
            </a:r>
            <a:r>
              <a:rPr lang="en-US" sz="2600" dirty="0" err="1"/>
              <a:t>cuộc</a:t>
            </a:r>
            <a:r>
              <a:rPr lang="en-US" sz="2600" dirty="0"/>
              <a:t> </a:t>
            </a:r>
            <a:r>
              <a:rPr lang="en-US" sz="2600" dirty="0" err="1"/>
              <a:t>họp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Đưa</a:t>
            </a:r>
            <a:r>
              <a:rPr lang="en-US" sz="2600" dirty="0"/>
              <a:t> </a:t>
            </a:r>
            <a:r>
              <a:rPr lang="en-US" sz="2600" dirty="0" err="1"/>
              <a:t>ra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quyết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 </a:t>
            </a:r>
            <a:r>
              <a:rPr lang="en-US" sz="2600" dirty="0" err="1"/>
              <a:t>sơ</a:t>
            </a:r>
            <a:r>
              <a:rPr lang="en-US" sz="2600" dirty="0"/>
              <a:t> </a:t>
            </a:r>
            <a:r>
              <a:rPr lang="en-US" sz="2600" dirty="0" err="1"/>
              <a:t>bộ</a:t>
            </a:r>
            <a:endParaRPr lang="en-US" sz="2600" dirty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sz="2100" dirty="0" err="1"/>
              <a:t>Quyết</a:t>
            </a:r>
            <a:r>
              <a:rPr lang="en-US" sz="2100" dirty="0"/>
              <a:t> </a:t>
            </a:r>
            <a:r>
              <a:rPr lang="en-US" sz="2100" dirty="0" err="1"/>
              <a:t>định</a:t>
            </a:r>
            <a:r>
              <a:rPr lang="en-US" sz="2100" dirty="0"/>
              <a:t> </a:t>
            </a:r>
            <a:r>
              <a:rPr lang="en-US" sz="2100" dirty="0" err="1"/>
              <a:t>tổ</a:t>
            </a:r>
            <a:r>
              <a:rPr lang="en-US" sz="2100" dirty="0"/>
              <a:t> </a:t>
            </a:r>
            <a:r>
              <a:rPr lang="en-US" sz="2100" dirty="0" err="1"/>
              <a:t>chức</a:t>
            </a:r>
            <a:r>
              <a:rPr lang="en-US" sz="2100" dirty="0"/>
              <a:t> </a:t>
            </a:r>
            <a:r>
              <a:rPr lang="en-US" sz="2100" dirty="0" err="1"/>
              <a:t>cuộc</a:t>
            </a:r>
            <a:r>
              <a:rPr lang="en-US" sz="2100" dirty="0"/>
              <a:t> </a:t>
            </a:r>
            <a:r>
              <a:rPr lang="en-US" sz="2100" dirty="0" err="1"/>
              <a:t>họp</a:t>
            </a:r>
            <a:r>
              <a:rPr lang="en-US" sz="2100" dirty="0"/>
              <a:t> ĐHĐCĐ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sz="2100" dirty="0" err="1"/>
              <a:t>Ngày</a:t>
            </a:r>
            <a:r>
              <a:rPr lang="en-US" sz="2100" dirty="0"/>
              <a:t> </a:t>
            </a:r>
            <a:r>
              <a:rPr lang="en-US" sz="2100" dirty="0" err="1"/>
              <a:t>tổ</a:t>
            </a:r>
            <a:r>
              <a:rPr lang="en-US" sz="2100" dirty="0"/>
              <a:t> </a:t>
            </a:r>
            <a:r>
              <a:rPr lang="en-US" sz="2100" dirty="0" err="1"/>
              <a:t>chức</a:t>
            </a:r>
            <a:r>
              <a:rPr lang="en-US" sz="2100" dirty="0"/>
              <a:t> </a:t>
            </a:r>
            <a:r>
              <a:rPr lang="en-US" sz="2100" dirty="0" err="1"/>
              <a:t>cuộc</a:t>
            </a:r>
            <a:r>
              <a:rPr lang="en-US" sz="2100" dirty="0"/>
              <a:t> </a:t>
            </a:r>
            <a:r>
              <a:rPr lang="en-US" sz="2100" dirty="0" err="1"/>
              <a:t>họp</a:t>
            </a:r>
            <a:r>
              <a:rPr lang="en-US" sz="2100" dirty="0"/>
              <a:t> ĐHĐCĐ</a:t>
            </a:r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sz="2100" dirty="0" err="1"/>
              <a:t>Địa</a:t>
            </a:r>
            <a:r>
              <a:rPr lang="en-US" sz="2100" dirty="0"/>
              <a:t> </a:t>
            </a:r>
            <a:r>
              <a:rPr lang="en-US" sz="2100" dirty="0" err="1"/>
              <a:t>điểm</a:t>
            </a:r>
            <a:r>
              <a:rPr lang="en-US" sz="2100" dirty="0"/>
              <a:t> </a:t>
            </a:r>
            <a:r>
              <a:rPr lang="en-US" sz="2100" dirty="0" err="1"/>
              <a:t>tổ</a:t>
            </a:r>
            <a:r>
              <a:rPr lang="en-US" sz="2100" dirty="0"/>
              <a:t> </a:t>
            </a:r>
            <a:r>
              <a:rPr lang="en-US" sz="2100" dirty="0" err="1"/>
              <a:t>chức</a:t>
            </a:r>
            <a:r>
              <a:rPr lang="en-US" sz="2100" dirty="0"/>
              <a:t> </a:t>
            </a:r>
            <a:r>
              <a:rPr lang="en-US" sz="2100" dirty="0" err="1"/>
              <a:t>cuộc</a:t>
            </a:r>
            <a:r>
              <a:rPr lang="en-US" sz="2100" dirty="0"/>
              <a:t> </a:t>
            </a:r>
            <a:r>
              <a:rPr lang="en-US" sz="2100" dirty="0" err="1"/>
              <a:t>họp</a:t>
            </a:r>
            <a:endParaRPr lang="en-US" sz="2100" dirty="0"/>
          </a:p>
          <a:p>
            <a:pPr marL="571500" lvl="1">
              <a:buFont typeface="Arial" panose="020B0604020202020204" pitchFamily="34" charset="0"/>
              <a:buChar char="•"/>
            </a:pPr>
            <a:r>
              <a:rPr lang="en-US" sz="2100" dirty="0" err="1"/>
              <a:t>Ngày</a:t>
            </a:r>
            <a:r>
              <a:rPr lang="en-US" sz="2100" dirty="0"/>
              <a:t> </a:t>
            </a:r>
            <a:r>
              <a:rPr lang="en-US" sz="2100" dirty="0" err="1"/>
              <a:t>đăng</a:t>
            </a:r>
            <a:r>
              <a:rPr lang="en-US" sz="2100" dirty="0"/>
              <a:t> </a:t>
            </a:r>
            <a:r>
              <a:rPr lang="en-US" sz="2100" dirty="0" err="1"/>
              <a:t>ký</a:t>
            </a:r>
            <a:r>
              <a:rPr lang="en-US" sz="2100" dirty="0"/>
              <a:t> </a:t>
            </a:r>
            <a:r>
              <a:rPr lang="en-US" sz="2100" dirty="0" err="1"/>
              <a:t>cuối</a:t>
            </a:r>
            <a:r>
              <a:rPr lang="en-US" sz="2100" dirty="0"/>
              <a:t> </a:t>
            </a:r>
            <a:r>
              <a:rPr lang="en-US" sz="2100" dirty="0" err="1"/>
              <a:t>cùng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Lập</a:t>
            </a:r>
            <a:r>
              <a:rPr lang="en-US" sz="2600" dirty="0"/>
              <a:t> </a:t>
            </a:r>
            <a:r>
              <a:rPr lang="en-US" sz="2600" dirty="0" err="1"/>
              <a:t>danh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cổ</a:t>
            </a:r>
            <a:r>
              <a:rPr lang="en-US" sz="2600" dirty="0"/>
              <a:t> </a:t>
            </a:r>
            <a:r>
              <a:rPr lang="en-US" sz="2600" dirty="0" err="1"/>
              <a:t>đông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Thông</a:t>
            </a:r>
            <a:r>
              <a:rPr lang="en-US" sz="2600" dirty="0"/>
              <a:t> </a:t>
            </a:r>
            <a:r>
              <a:rPr lang="en-US" sz="2600" dirty="0" err="1"/>
              <a:t>báo</a:t>
            </a:r>
            <a:r>
              <a:rPr lang="en-US" sz="2600" dirty="0"/>
              <a:t> </a:t>
            </a:r>
            <a:r>
              <a:rPr lang="en-US" sz="2600" dirty="0" err="1"/>
              <a:t>mời</a:t>
            </a:r>
            <a:r>
              <a:rPr lang="en-US" sz="2600" dirty="0"/>
              <a:t> </a:t>
            </a:r>
            <a:r>
              <a:rPr lang="en-US" sz="2600" dirty="0" err="1"/>
              <a:t>họp</a:t>
            </a:r>
            <a:r>
              <a:rPr lang="en-US" sz="2600" dirty="0"/>
              <a:t> ĐHĐCĐ</a:t>
            </a:r>
          </a:p>
          <a:p>
            <a:pPr marL="5715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 err="1"/>
              <a:t>Cách</a:t>
            </a:r>
            <a:r>
              <a:rPr lang="en-US" sz="2100" dirty="0"/>
              <a:t> </a:t>
            </a:r>
            <a:r>
              <a:rPr lang="en-US" sz="2100" dirty="0" err="1"/>
              <a:t>thức</a:t>
            </a:r>
            <a:r>
              <a:rPr lang="en-US" sz="2100" dirty="0"/>
              <a:t> </a:t>
            </a:r>
            <a:r>
              <a:rPr lang="en-US" sz="2100" dirty="0" err="1"/>
              <a:t>thông</a:t>
            </a:r>
            <a:r>
              <a:rPr lang="en-US" sz="2100" dirty="0"/>
              <a:t> </a:t>
            </a:r>
            <a:r>
              <a:rPr lang="en-US" sz="2100" dirty="0" err="1"/>
              <a:t>báo</a:t>
            </a:r>
            <a:r>
              <a:rPr lang="en-US" sz="2100" dirty="0"/>
              <a:t> </a:t>
            </a:r>
            <a:r>
              <a:rPr lang="en-US" sz="2100" dirty="0" err="1"/>
              <a:t>mời</a:t>
            </a:r>
            <a:r>
              <a:rPr lang="en-US" sz="2100" dirty="0"/>
              <a:t> </a:t>
            </a:r>
            <a:r>
              <a:rPr lang="en-US" sz="2100" dirty="0" err="1"/>
              <a:t>họp</a:t>
            </a:r>
            <a:endParaRPr lang="en-US" sz="2100" dirty="0"/>
          </a:p>
          <a:p>
            <a:pPr marL="5715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thông</a:t>
            </a:r>
            <a:r>
              <a:rPr lang="en-US" sz="2100" dirty="0"/>
              <a:t> tin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thông</a:t>
            </a:r>
            <a:r>
              <a:rPr lang="en-US" sz="2100" dirty="0"/>
              <a:t> </a:t>
            </a:r>
            <a:r>
              <a:rPr lang="en-US" sz="2100" dirty="0" err="1"/>
              <a:t>báo</a:t>
            </a:r>
            <a:r>
              <a:rPr lang="en-US" sz="2100" dirty="0"/>
              <a:t> </a:t>
            </a:r>
            <a:r>
              <a:rPr lang="en-US" sz="2100" dirty="0" err="1"/>
              <a:t>mời</a:t>
            </a:r>
            <a:r>
              <a:rPr lang="en-US" sz="2100" dirty="0"/>
              <a:t> </a:t>
            </a:r>
            <a:r>
              <a:rPr lang="en-US" sz="2100" dirty="0" err="1"/>
              <a:t>họp</a:t>
            </a:r>
            <a:endParaRPr lang="en-US" sz="2100" dirty="0"/>
          </a:p>
          <a:p>
            <a:pPr marL="5715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 err="1"/>
              <a:t>Thông</a:t>
            </a:r>
            <a:r>
              <a:rPr lang="en-US" sz="2100" dirty="0"/>
              <a:t> tin </a:t>
            </a:r>
            <a:r>
              <a:rPr lang="en-US" sz="2100" dirty="0" err="1"/>
              <a:t>và</a:t>
            </a:r>
            <a:r>
              <a:rPr lang="en-US" sz="2100" dirty="0"/>
              <a:t> </a:t>
            </a:r>
            <a:r>
              <a:rPr lang="en-US" sz="2100" dirty="0" err="1"/>
              <a:t>tài</a:t>
            </a:r>
            <a:r>
              <a:rPr lang="en-US" sz="2100" dirty="0"/>
              <a:t> </a:t>
            </a:r>
            <a:r>
              <a:rPr lang="en-US" sz="2100" dirty="0" err="1"/>
              <a:t>liệu</a:t>
            </a:r>
            <a:r>
              <a:rPr lang="en-US" sz="2100" dirty="0"/>
              <a:t> </a:t>
            </a:r>
            <a:r>
              <a:rPr lang="en-US" sz="2100" dirty="0" err="1"/>
              <a:t>họp</a:t>
            </a:r>
            <a:r>
              <a:rPr lang="en-US" sz="2100" dirty="0"/>
              <a:t> ĐHĐCĐ</a:t>
            </a:r>
          </a:p>
          <a:p>
            <a:pPr marL="5715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 err="1"/>
              <a:t>Thời</a:t>
            </a:r>
            <a:r>
              <a:rPr lang="en-US" sz="2100" dirty="0"/>
              <a:t> </a:t>
            </a:r>
            <a:r>
              <a:rPr lang="en-US" sz="2100" dirty="0" err="1"/>
              <a:t>gian</a:t>
            </a:r>
            <a:r>
              <a:rPr lang="en-US" sz="2100" dirty="0"/>
              <a:t> </a:t>
            </a:r>
            <a:r>
              <a:rPr lang="en-US" sz="2100" dirty="0" err="1"/>
              <a:t>và</a:t>
            </a:r>
            <a:r>
              <a:rPr lang="en-US" sz="2100" dirty="0"/>
              <a:t> </a:t>
            </a:r>
            <a:r>
              <a:rPr lang="en-US" sz="2100" dirty="0" err="1"/>
              <a:t>địa</a:t>
            </a:r>
            <a:r>
              <a:rPr lang="en-US" sz="2100" dirty="0"/>
              <a:t> </a:t>
            </a:r>
            <a:r>
              <a:rPr lang="en-US" sz="2100" dirty="0" err="1"/>
              <a:t>điểm</a:t>
            </a:r>
            <a:r>
              <a:rPr lang="en-US" sz="2100" dirty="0"/>
              <a:t> </a:t>
            </a:r>
            <a:r>
              <a:rPr lang="en-US" sz="2100" dirty="0" err="1"/>
              <a:t>gửi</a:t>
            </a:r>
            <a:r>
              <a:rPr lang="en-US" sz="2100" dirty="0"/>
              <a:t> </a:t>
            </a:r>
            <a:r>
              <a:rPr lang="en-US" sz="2100" dirty="0" err="1"/>
              <a:t>tài</a:t>
            </a:r>
            <a:r>
              <a:rPr lang="en-US" sz="2100" dirty="0"/>
              <a:t> </a:t>
            </a:r>
            <a:r>
              <a:rPr lang="en-US" sz="2100" dirty="0" err="1"/>
              <a:t>liệu</a:t>
            </a:r>
            <a:endParaRPr lang="en-US" sz="2100" dirty="0"/>
          </a:p>
          <a:p>
            <a:pPr marL="571500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 err="1"/>
              <a:t>Phiếu</a:t>
            </a:r>
            <a:r>
              <a:rPr lang="en-US" sz="2100" dirty="0"/>
              <a:t> </a:t>
            </a:r>
            <a:r>
              <a:rPr lang="en-US" sz="2100" dirty="0" err="1"/>
              <a:t>biểu</a:t>
            </a:r>
            <a:r>
              <a:rPr lang="en-US" sz="2100" dirty="0"/>
              <a:t> </a:t>
            </a:r>
            <a:r>
              <a:rPr lang="en-US" sz="2100" dirty="0" err="1"/>
              <a:t>quyết</a:t>
            </a:r>
            <a:r>
              <a:rPr lang="en-US" sz="2100" dirty="0"/>
              <a:t> </a:t>
            </a:r>
            <a:r>
              <a:rPr lang="en-US" sz="2100" dirty="0" err="1"/>
              <a:t>được</a:t>
            </a:r>
            <a:r>
              <a:rPr lang="en-US" sz="2100" dirty="0"/>
              <a:t> </a:t>
            </a:r>
            <a:r>
              <a:rPr lang="en-US" sz="2100" dirty="0" err="1"/>
              <a:t>gửi</a:t>
            </a:r>
            <a:r>
              <a:rPr lang="en-US" sz="2100" dirty="0"/>
              <a:t> </a:t>
            </a:r>
            <a:r>
              <a:rPr lang="en-US" sz="2100" dirty="0" err="1"/>
              <a:t>tới</a:t>
            </a:r>
            <a:r>
              <a:rPr lang="en-US" sz="2100" dirty="0"/>
              <a:t> </a:t>
            </a:r>
            <a:r>
              <a:rPr lang="en-US" sz="2100" dirty="0" err="1"/>
              <a:t>cổ</a:t>
            </a:r>
            <a:r>
              <a:rPr lang="en-US" sz="2100" dirty="0"/>
              <a:t> </a:t>
            </a:r>
            <a:r>
              <a:rPr lang="en-US" sz="2100" dirty="0" err="1"/>
              <a:t>đông</a:t>
            </a:r>
            <a:r>
              <a:rPr lang="en-US" sz="2100" dirty="0"/>
              <a:t> </a:t>
            </a:r>
            <a:r>
              <a:rPr lang="en-US" sz="2100" dirty="0" err="1"/>
              <a:t>khi</a:t>
            </a:r>
            <a:r>
              <a:rPr lang="en-US" sz="2100" dirty="0"/>
              <a:t> </a:t>
            </a:r>
            <a:r>
              <a:rPr lang="en-US" sz="2100" dirty="0" err="1"/>
              <a:t>nào</a:t>
            </a:r>
            <a:r>
              <a:rPr lang="en-US" sz="2100" dirty="0"/>
              <a:t> </a:t>
            </a:r>
            <a:r>
              <a:rPr lang="en-US" sz="2100" dirty="0" err="1"/>
              <a:t>và</a:t>
            </a:r>
            <a:r>
              <a:rPr lang="en-US" sz="2100" dirty="0"/>
              <a:t> </a:t>
            </a:r>
            <a:r>
              <a:rPr lang="en-US" sz="2100" dirty="0" err="1"/>
              <a:t>theo</a:t>
            </a:r>
            <a:r>
              <a:rPr lang="en-US" sz="2100" dirty="0"/>
              <a:t> </a:t>
            </a:r>
            <a:r>
              <a:rPr lang="en-US" sz="2100" dirty="0" err="1"/>
              <a:t>phương</a:t>
            </a:r>
            <a:r>
              <a:rPr lang="en-US" sz="2100" dirty="0"/>
              <a:t> </a:t>
            </a:r>
            <a:r>
              <a:rPr lang="en-US" sz="2100" dirty="0" err="1"/>
              <a:t>thức</a:t>
            </a:r>
            <a:r>
              <a:rPr lang="en-US" sz="2100" dirty="0"/>
              <a:t> </a:t>
            </a:r>
            <a:r>
              <a:rPr lang="en-US" sz="2100" dirty="0" err="1"/>
              <a:t>gì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Thông</a:t>
            </a:r>
            <a:r>
              <a:rPr lang="en-US" sz="2600" dirty="0"/>
              <a:t> qua </a:t>
            </a:r>
            <a:r>
              <a:rPr lang="en-US" sz="2600" dirty="0" err="1"/>
              <a:t>chương</a:t>
            </a:r>
            <a:r>
              <a:rPr lang="en-US" sz="2600" dirty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nội</a:t>
            </a:r>
            <a:r>
              <a:rPr lang="en-US" sz="2600" dirty="0"/>
              <a:t> dung </a:t>
            </a:r>
            <a:r>
              <a:rPr lang="en-US" sz="2600" dirty="0" err="1"/>
              <a:t>cuộc</a:t>
            </a:r>
            <a:r>
              <a:rPr lang="en-US" sz="2600" dirty="0"/>
              <a:t> </a:t>
            </a:r>
            <a:r>
              <a:rPr lang="en-US" sz="2600" dirty="0" err="1"/>
              <a:t>họp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/>
              <a:t>Dự</a:t>
            </a:r>
            <a:r>
              <a:rPr lang="en-US" sz="2600" dirty="0"/>
              <a:t> </a:t>
            </a:r>
            <a:r>
              <a:rPr lang="en-US" sz="2600" dirty="0" err="1"/>
              <a:t>thảo</a:t>
            </a:r>
            <a:r>
              <a:rPr lang="en-US" sz="2600" dirty="0"/>
              <a:t> </a:t>
            </a:r>
            <a:r>
              <a:rPr lang="en-US" sz="2600" dirty="0" err="1"/>
              <a:t>Nghị</a:t>
            </a:r>
            <a:r>
              <a:rPr lang="en-US" sz="2600" dirty="0"/>
              <a:t> </a:t>
            </a:r>
            <a:r>
              <a:rPr lang="en-US" sz="2600" dirty="0" err="1"/>
              <a:t>quyết</a:t>
            </a:r>
            <a:r>
              <a:rPr lang="en-US" sz="2600" dirty="0"/>
              <a:t> ĐHĐCĐ.</a:t>
            </a:r>
          </a:p>
          <a:p>
            <a:pPr marL="571500"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1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ĐHĐCĐ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niên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80" y="1292700"/>
            <a:ext cx="6756136" cy="54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ĐHĐCĐ: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6447" y="1456660"/>
            <a:ext cx="8550053" cy="4755757"/>
          </a:xfrm>
        </p:spPr>
        <p:txBody>
          <a:bodyPr>
            <a:normAutofit fontScale="85000" lnSpcReduction="10000"/>
          </a:bodyPr>
          <a:lstStyle/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ĐHĐCĐ </a:t>
            </a:r>
            <a:r>
              <a:rPr lang="en-US" sz="2300" dirty="0" err="1"/>
              <a:t>nên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tổ</a:t>
            </a:r>
            <a:r>
              <a:rPr lang="en-US" sz="2300" dirty="0"/>
              <a:t> </a:t>
            </a:r>
            <a:r>
              <a:rPr lang="en-US" sz="2300" dirty="0" err="1"/>
              <a:t>chức</a:t>
            </a:r>
            <a:r>
              <a:rPr lang="en-US" sz="2300" dirty="0"/>
              <a:t> </a:t>
            </a:r>
            <a:r>
              <a:rPr lang="en-US" sz="2300" dirty="0" err="1"/>
              <a:t>tại</a:t>
            </a:r>
            <a:r>
              <a:rPr lang="en-US" sz="2300" dirty="0"/>
              <a:t> </a:t>
            </a:r>
            <a:r>
              <a:rPr lang="en-US" sz="2300" dirty="0" err="1"/>
              <a:t>địa</a:t>
            </a:r>
            <a:r>
              <a:rPr lang="en-US" sz="2300" dirty="0"/>
              <a:t> </a:t>
            </a:r>
            <a:r>
              <a:rPr lang="en-US" sz="2300" dirty="0" err="1"/>
              <a:t>điểm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thời</a:t>
            </a:r>
            <a:r>
              <a:rPr lang="en-US" sz="2300" dirty="0"/>
              <a:t> </a:t>
            </a:r>
            <a:r>
              <a:rPr lang="en-US" sz="2300" dirty="0" err="1"/>
              <a:t>gian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phép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cổ</a:t>
            </a:r>
            <a:r>
              <a:rPr lang="en-US" sz="2300" dirty="0"/>
              <a:t> </a:t>
            </a:r>
            <a:r>
              <a:rPr lang="en-US" sz="2300" dirty="0" err="1"/>
              <a:t>đông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thể</a:t>
            </a:r>
            <a:r>
              <a:rPr lang="en-US" sz="2300" dirty="0"/>
              <a:t> </a:t>
            </a:r>
            <a:r>
              <a:rPr lang="en-US" sz="2300" dirty="0" err="1"/>
              <a:t>tham</a:t>
            </a:r>
            <a:r>
              <a:rPr lang="en-US" sz="2300" dirty="0"/>
              <a:t> </a:t>
            </a:r>
            <a:r>
              <a:rPr lang="en-US" sz="2300" dirty="0" err="1"/>
              <a:t>dự</a:t>
            </a:r>
            <a:r>
              <a:rPr lang="en-US" sz="2300" dirty="0"/>
              <a:t> </a:t>
            </a:r>
            <a:r>
              <a:rPr lang="en-US" sz="2300" dirty="0" err="1"/>
              <a:t>họp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không</a:t>
            </a:r>
            <a:r>
              <a:rPr lang="en-US" sz="2300" dirty="0"/>
              <a:t> </a:t>
            </a:r>
            <a:r>
              <a:rPr lang="en-US" sz="2300" dirty="0" err="1"/>
              <a:t>phát</a:t>
            </a:r>
            <a:r>
              <a:rPr lang="en-US" sz="2300" dirty="0"/>
              <a:t> </a:t>
            </a:r>
            <a:r>
              <a:rPr lang="en-US" sz="2300" dirty="0" err="1"/>
              <a:t>sinh</a:t>
            </a:r>
            <a:r>
              <a:rPr lang="en-US" sz="2300" dirty="0"/>
              <a:t> chi </a:t>
            </a:r>
            <a:r>
              <a:rPr lang="en-US" sz="2300" dirty="0" err="1"/>
              <a:t>phí</a:t>
            </a:r>
            <a:r>
              <a:rPr lang="en-US" sz="2300" dirty="0"/>
              <a:t> </a:t>
            </a:r>
            <a:r>
              <a:rPr lang="en-US" sz="2300" dirty="0" err="1"/>
              <a:t>không</a:t>
            </a:r>
            <a:r>
              <a:rPr lang="en-US" sz="2300" dirty="0"/>
              <a:t> </a:t>
            </a:r>
            <a:r>
              <a:rPr lang="en-US" sz="2300" dirty="0" err="1"/>
              <a:t>hợp</a:t>
            </a:r>
            <a:r>
              <a:rPr lang="en-US" sz="2300" dirty="0"/>
              <a:t> lý.</a:t>
            </a:r>
          </a:p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 err="1"/>
              <a:t>Danh</a:t>
            </a:r>
            <a:r>
              <a:rPr lang="en-US" sz="2300" dirty="0"/>
              <a:t> </a:t>
            </a:r>
            <a:r>
              <a:rPr lang="en-US" sz="2300" dirty="0" err="1"/>
              <a:t>sách</a:t>
            </a:r>
            <a:r>
              <a:rPr lang="en-US" sz="2300" dirty="0"/>
              <a:t> </a:t>
            </a:r>
            <a:r>
              <a:rPr lang="en-US" sz="2300" dirty="0" err="1"/>
              <a:t>cổ</a:t>
            </a:r>
            <a:r>
              <a:rPr lang="en-US" sz="2300" dirty="0"/>
              <a:t> </a:t>
            </a:r>
            <a:r>
              <a:rPr lang="en-US" sz="2300" dirty="0" err="1"/>
              <a:t>đông</a:t>
            </a:r>
            <a:r>
              <a:rPr lang="en-US" sz="2300" dirty="0"/>
              <a:t> </a:t>
            </a:r>
            <a:r>
              <a:rPr lang="en-US" sz="2300" dirty="0" err="1"/>
              <a:t>nên</a:t>
            </a:r>
            <a:r>
              <a:rPr lang="en-US" sz="2300" dirty="0"/>
              <a:t> </a:t>
            </a:r>
            <a:r>
              <a:rPr lang="en-US" sz="2300" dirty="0" err="1"/>
              <a:t>bao</a:t>
            </a:r>
            <a:r>
              <a:rPr lang="en-US" sz="2300" dirty="0"/>
              <a:t> </a:t>
            </a:r>
            <a:r>
              <a:rPr lang="en-US" sz="2300" dirty="0" err="1"/>
              <a:t>gồm</a:t>
            </a:r>
            <a:r>
              <a:rPr lang="en-US" sz="2300" dirty="0"/>
              <a:t> </a:t>
            </a:r>
            <a:r>
              <a:rPr lang="en-US" sz="2300" dirty="0" err="1"/>
              <a:t>cả</a:t>
            </a:r>
            <a:r>
              <a:rPr lang="en-US" sz="2300" dirty="0"/>
              <a:t> </a:t>
            </a:r>
            <a:r>
              <a:rPr lang="en-US" sz="2300" dirty="0" err="1"/>
              <a:t>địa</a:t>
            </a:r>
            <a:r>
              <a:rPr lang="en-US" sz="2300" dirty="0"/>
              <a:t> </a:t>
            </a:r>
            <a:r>
              <a:rPr lang="en-US" sz="2300" dirty="0" err="1"/>
              <a:t>chỉ</a:t>
            </a:r>
            <a:r>
              <a:rPr lang="en-US" sz="2300" dirty="0"/>
              <a:t> email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công</a:t>
            </a:r>
            <a:r>
              <a:rPr lang="en-US" sz="2300" dirty="0"/>
              <a:t> ty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thể</a:t>
            </a:r>
            <a:r>
              <a:rPr lang="en-US" sz="2300" dirty="0"/>
              <a:t> </a:t>
            </a:r>
            <a:r>
              <a:rPr lang="en-US" sz="2300" dirty="0" err="1"/>
              <a:t>nhanh</a:t>
            </a:r>
            <a:r>
              <a:rPr lang="en-US" sz="2300" dirty="0"/>
              <a:t> </a:t>
            </a:r>
            <a:r>
              <a:rPr lang="en-US" sz="2300" dirty="0" err="1"/>
              <a:t>chóng</a:t>
            </a:r>
            <a:r>
              <a:rPr lang="en-US" sz="2300" dirty="0"/>
              <a:t> </a:t>
            </a:r>
            <a:r>
              <a:rPr lang="en-US" sz="2300" dirty="0" err="1"/>
              <a:t>liên</a:t>
            </a:r>
            <a:r>
              <a:rPr lang="en-US" sz="2300" dirty="0"/>
              <a:t> </a:t>
            </a:r>
            <a:r>
              <a:rPr lang="en-US" sz="2300" dirty="0" err="1"/>
              <a:t>lạc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cổ</a:t>
            </a:r>
            <a:r>
              <a:rPr lang="en-US" sz="2300" dirty="0"/>
              <a:t> </a:t>
            </a:r>
            <a:r>
              <a:rPr lang="en-US" sz="2300" dirty="0" err="1"/>
              <a:t>đông</a:t>
            </a:r>
            <a:r>
              <a:rPr lang="en-US" sz="2300" dirty="0"/>
              <a:t>.</a:t>
            </a:r>
          </a:p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 err="1"/>
              <a:t>Thông</a:t>
            </a:r>
            <a:r>
              <a:rPr lang="en-US" sz="2300" dirty="0"/>
              <a:t> </a:t>
            </a:r>
            <a:r>
              <a:rPr lang="en-US" sz="2300" dirty="0" err="1"/>
              <a:t>báo</a:t>
            </a:r>
            <a:r>
              <a:rPr lang="en-US" sz="2300" dirty="0"/>
              <a:t> </a:t>
            </a:r>
            <a:r>
              <a:rPr lang="en-US" sz="2300" dirty="0" err="1"/>
              <a:t>mời</a:t>
            </a:r>
            <a:r>
              <a:rPr lang="en-US" sz="2300" dirty="0"/>
              <a:t> </a:t>
            </a:r>
            <a:r>
              <a:rPr lang="en-US" sz="2300" dirty="0" err="1"/>
              <a:t>họp</a:t>
            </a:r>
            <a:r>
              <a:rPr lang="en-US" sz="2300" dirty="0"/>
              <a:t> </a:t>
            </a:r>
            <a:r>
              <a:rPr lang="en-US" sz="2300" dirty="0" err="1"/>
              <a:t>cần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gửi</a:t>
            </a:r>
            <a:r>
              <a:rPr lang="en-US" sz="2300" dirty="0"/>
              <a:t> </a:t>
            </a:r>
            <a:r>
              <a:rPr lang="en-US" sz="2300" dirty="0" err="1"/>
              <a:t>trước</a:t>
            </a:r>
            <a:r>
              <a:rPr lang="en-US" sz="2300" dirty="0"/>
              <a:t> </a:t>
            </a:r>
            <a:r>
              <a:rPr lang="en-US" sz="2300" dirty="0" err="1"/>
              <a:t>ngày</a:t>
            </a:r>
            <a:r>
              <a:rPr lang="en-US" sz="2300" dirty="0"/>
              <a:t> </a:t>
            </a:r>
            <a:r>
              <a:rPr lang="en-US" sz="2300" dirty="0" err="1"/>
              <a:t>khai</a:t>
            </a:r>
            <a:r>
              <a:rPr lang="en-US" sz="2300" dirty="0"/>
              <a:t> </a:t>
            </a:r>
            <a:r>
              <a:rPr lang="en-US" sz="2300" dirty="0" err="1"/>
              <a:t>mạc</a:t>
            </a:r>
            <a:r>
              <a:rPr lang="en-US" sz="2300" dirty="0"/>
              <a:t> </a:t>
            </a:r>
            <a:r>
              <a:rPr lang="en-US" sz="2300" dirty="0" err="1"/>
              <a:t>ít</a:t>
            </a:r>
            <a:r>
              <a:rPr lang="en-US" sz="2300" dirty="0"/>
              <a:t> </a:t>
            </a:r>
            <a:r>
              <a:rPr lang="en-US" sz="2300" dirty="0" err="1"/>
              <a:t>nhất</a:t>
            </a:r>
            <a:r>
              <a:rPr lang="en-US" sz="2300" dirty="0"/>
              <a:t> 30 </a:t>
            </a:r>
            <a:r>
              <a:rPr lang="en-US" sz="2300" dirty="0" err="1"/>
              <a:t>ngày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phép</a:t>
            </a:r>
            <a:r>
              <a:rPr lang="en-US" sz="2300" dirty="0"/>
              <a:t> </a:t>
            </a:r>
            <a:r>
              <a:rPr lang="en-US" sz="2300" dirty="0" err="1"/>
              <a:t>cổ</a:t>
            </a:r>
            <a:r>
              <a:rPr lang="en-US" sz="2300" dirty="0"/>
              <a:t> </a:t>
            </a:r>
            <a:r>
              <a:rPr lang="en-US" sz="2300" dirty="0" err="1"/>
              <a:t>đông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đủ</a:t>
            </a:r>
            <a:r>
              <a:rPr lang="en-US" sz="2300" dirty="0"/>
              <a:t> </a:t>
            </a:r>
            <a:r>
              <a:rPr lang="en-US" sz="2300" dirty="0" err="1"/>
              <a:t>thời</a:t>
            </a:r>
            <a:r>
              <a:rPr lang="en-US" sz="2300" dirty="0"/>
              <a:t> </a:t>
            </a:r>
            <a:r>
              <a:rPr lang="en-US" sz="2300" dirty="0" err="1"/>
              <a:t>gian</a:t>
            </a:r>
            <a:r>
              <a:rPr lang="en-US" sz="2300" dirty="0"/>
              <a:t> </a:t>
            </a:r>
            <a:r>
              <a:rPr lang="en-US" sz="2300" dirty="0" err="1"/>
              <a:t>chuẩn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cuộc</a:t>
            </a:r>
            <a:r>
              <a:rPr lang="en-US" sz="2300" dirty="0"/>
              <a:t> </a:t>
            </a:r>
            <a:r>
              <a:rPr lang="en-US" sz="2300" dirty="0" err="1"/>
              <a:t>họp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liên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cổ</a:t>
            </a:r>
            <a:r>
              <a:rPr lang="en-US" sz="2300" dirty="0"/>
              <a:t> </a:t>
            </a:r>
            <a:r>
              <a:rPr lang="en-US" sz="2300" dirty="0" err="1"/>
              <a:t>đông</a:t>
            </a:r>
            <a:r>
              <a:rPr lang="en-US" sz="2300" dirty="0"/>
              <a:t> </a:t>
            </a:r>
            <a:r>
              <a:rPr lang="en-US" sz="2300" dirty="0" err="1"/>
              <a:t>khác</a:t>
            </a:r>
            <a:r>
              <a:rPr lang="en-US" sz="2300" dirty="0"/>
              <a:t>.</a:t>
            </a:r>
          </a:p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 err="1"/>
              <a:t>Công</a:t>
            </a:r>
            <a:r>
              <a:rPr lang="en-US" sz="2300" dirty="0"/>
              <a:t> ty </a:t>
            </a:r>
            <a:r>
              <a:rPr lang="en-US" sz="2300" dirty="0" err="1"/>
              <a:t>nên</a:t>
            </a:r>
            <a:r>
              <a:rPr lang="en-US" sz="2300" dirty="0"/>
              <a:t> </a:t>
            </a:r>
            <a:r>
              <a:rPr lang="en-US" sz="2300" dirty="0" err="1"/>
              <a:t>sử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phương</a:t>
            </a:r>
            <a:r>
              <a:rPr lang="en-US" sz="2300" dirty="0"/>
              <a:t> </a:t>
            </a:r>
            <a:r>
              <a:rPr lang="en-US" sz="2300" dirty="0" err="1"/>
              <a:t>tiện</a:t>
            </a:r>
            <a:r>
              <a:rPr lang="en-US" sz="2300" dirty="0"/>
              <a:t> </a:t>
            </a:r>
            <a:r>
              <a:rPr lang="en-US" sz="2300" dirty="0" err="1"/>
              <a:t>truyền</a:t>
            </a:r>
            <a:r>
              <a:rPr lang="en-US" sz="2300" dirty="0"/>
              <a:t> </a:t>
            </a:r>
            <a:r>
              <a:rPr lang="en-US" sz="2300" dirty="0" err="1"/>
              <a:t>thông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lượng</a:t>
            </a:r>
            <a:r>
              <a:rPr lang="en-US" sz="2300" dirty="0"/>
              <a:t> </a:t>
            </a:r>
            <a:r>
              <a:rPr lang="en-US" sz="2300" dirty="0" err="1"/>
              <a:t>độc</a:t>
            </a:r>
            <a:r>
              <a:rPr lang="en-US" sz="2300" dirty="0"/>
              <a:t> </a:t>
            </a:r>
            <a:r>
              <a:rPr lang="en-US" sz="2300" dirty="0" err="1"/>
              <a:t>giả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phép</a:t>
            </a:r>
            <a:r>
              <a:rPr lang="en-US" sz="2300" dirty="0"/>
              <a:t> </a:t>
            </a:r>
            <a:r>
              <a:rPr lang="en-US" sz="2300" dirty="0" err="1"/>
              <a:t>sử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email </a:t>
            </a:r>
            <a:r>
              <a:rPr lang="en-US" sz="2300" dirty="0" err="1"/>
              <a:t>và</a:t>
            </a:r>
            <a:r>
              <a:rPr lang="en-US" sz="2300" dirty="0"/>
              <a:t> internet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gửi</a:t>
            </a:r>
            <a:r>
              <a:rPr lang="en-US" sz="2300" dirty="0"/>
              <a:t> </a:t>
            </a:r>
            <a:r>
              <a:rPr lang="en-US" sz="2300" dirty="0" err="1"/>
              <a:t>thông</a:t>
            </a:r>
            <a:r>
              <a:rPr lang="en-US" sz="2300" dirty="0"/>
              <a:t> </a:t>
            </a:r>
            <a:r>
              <a:rPr lang="en-US" sz="2300" dirty="0" err="1"/>
              <a:t>báo</a:t>
            </a:r>
            <a:r>
              <a:rPr lang="en-US" sz="2300" dirty="0"/>
              <a:t> </a:t>
            </a:r>
            <a:r>
              <a:rPr lang="en-US" sz="2300" dirty="0" err="1"/>
              <a:t>mời</a:t>
            </a:r>
            <a:r>
              <a:rPr lang="en-US" sz="2300" dirty="0"/>
              <a:t> </a:t>
            </a:r>
            <a:r>
              <a:rPr lang="en-US" sz="2300" dirty="0" err="1"/>
              <a:t>họp</a:t>
            </a:r>
            <a:r>
              <a:rPr lang="en-US" sz="2300" dirty="0"/>
              <a:t>.</a:t>
            </a:r>
          </a:p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 err="1"/>
              <a:t>Công</a:t>
            </a:r>
            <a:r>
              <a:rPr lang="en-US" sz="2300" dirty="0"/>
              <a:t> ty </a:t>
            </a:r>
            <a:r>
              <a:rPr lang="en-US" sz="2300" dirty="0" err="1"/>
              <a:t>cần</a:t>
            </a:r>
            <a:r>
              <a:rPr lang="en-US" sz="2300" dirty="0"/>
              <a:t> </a:t>
            </a:r>
            <a:r>
              <a:rPr lang="en-US" sz="2300" dirty="0" err="1"/>
              <a:t>xác</a:t>
            </a:r>
            <a:r>
              <a:rPr lang="en-US" sz="2300" dirty="0"/>
              <a:t> </a:t>
            </a:r>
            <a:r>
              <a:rPr lang="en-US" sz="2300" dirty="0" err="1"/>
              <a:t>định</a:t>
            </a:r>
            <a:r>
              <a:rPr lang="en-US" sz="2300" dirty="0"/>
              <a:t> </a:t>
            </a:r>
            <a:r>
              <a:rPr lang="en-US" sz="2300" dirty="0" err="1"/>
              <a:t>tài</a:t>
            </a:r>
            <a:r>
              <a:rPr lang="en-US" sz="2300" dirty="0"/>
              <a:t> </a:t>
            </a:r>
            <a:r>
              <a:rPr lang="en-US" sz="2300" dirty="0" err="1"/>
              <a:t>liệu</a:t>
            </a:r>
            <a:r>
              <a:rPr lang="en-US" sz="2300" dirty="0"/>
              <a:t> </a:t>
            </a:r>
            <a:r>
              <a:rPr lang="en-US" sz="2300" dirty="0" err="1"/>
              <a:t>cần</a:t>
            </a:r>
            <a:r>
              <a:rPr lang="en-US" sz="2300" dirty="0"/>
              <a:t> </a:t>
            </a:r>
            <a:r>
              <a:rPr lang="en-US" sz="2300" dirty="0" err="1"/>
              <a:t>cung</a:t>
            </a:r>
            <a:r>
              <a:rPr lang="en-US" sz="2300" dirty="0"/>
              <a:t> </a:t>
            </a:r>
            <a:r>
              <a:rPr lang="en-US" sz="2300" dirty="0" err="1"/>
              <a:t>cấp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cổ</a:t>
            </a:r>
            <a:r>
              <a:rPr lang="en-US" sz="2300" dirty="0"/>
              <a:t> </a:t>
            </a:r>
            <a:r>
              <a:rPr lang="en-US" sz="2300" dirty="0" err="1"/>
              <a:t>đông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quy</a:t>
            </a:r>
            <a:r>
              <a:rPr lang="en-US" sz="2300" dirty="0"/>
              <a:t> </a:t>
            </a:r>
            <a:r>
              <a:rPr lang="en-US" sz="2300" dirty="0" err="1"/>
              <a:t>định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Điều</a:t>
            </a:r>
            <a:r>
              <a:rPr lang="en-US" sz="2300" dirty="0"/>
              <a:t> </a:t>
            </a:r>
            <a:r>
              <a:rPr lang="en-US" sz="2300" dirty="0" err="1"/>
              <a:t>lệ</a:t>
            </a:r>
            <a:r>
              <a:rPr lang="en-US" sz="2300" dirty="0"/>
              <a:t> </a:t>
            </a:r>
            <a:r>
              <a:rPr lang="en-US" sz="2300" dirty="0" err="1"/>
              <a:t>công</a:t>
            </a:r>
            <a:r>
              <a:rPr lang="en-US" sz="2300" dirty="0"/>
              <a:t> ty, </a:t>
            </a:r>
            <a:r>
              <a:rPr lang="en-US" sz="2300" dirty="0" err="1"/>
              <a:t>tránh</a:t>
            </a:r>
            <a:r>
              <a:rPr lang="en-US" sz="2300" dirty="0"/>
              <a:t> </a:t>
            </a:r>
            <a:r>
              <a:rPr lang="en-US" sz="2300" dirty="0" err="1"/>
              <a:t>trường</a:t>
            </a:r>
            <a:r>
              <a:rPr lang="en-US" sz="2300" dirty="0"/>
              <a:t> </a:t>
            </a:r>
            <a:r>
              <a:rPr lang="en-US" sz="2300" dirty="0" err="1"/>
              <a:t>hợp</a:t>
            </a:r>
            <a:r>
              <a:rPr lang="en-US" sz="2300" dirty="0"/>
              <a:t> </a:t>
            </a:r>
            <a:r>
              <a:rPr lang="en-US" sz="2300" dirty="0" err="1"/>
              <a:t>thông</a:t>
            </a:r>
            <a:r>
              <a:rPr lang="en-US" sz="2300" dirty="0"/>
              <a:t> </a:t>
            </a:r>
            <a:r>
              <a:rPr lang="en-US" sz="2300" dirty="0" err="1"/>
              <a:t>báo</a:t>
            </a:r>
            <a:r>
              <a:rPr lang="en-US" sz="2300" dirty="0"/>
              <a:t> </a:t>
            </a:r>
            <a:r>
              <a:rPr lang="en-US" sz="2300" dirty="0" err="1"/>
              <a:t>mời</a:t>
            </a:r>
            <a:r>
              <a:rPr lang="en-US" sz="2300" dirty="0"/>
              <a:t> </a:t>
            </a:r>
            <a:r>
              <a:rPr lang="en-US" sz="2300" dirty="0" err="1"/>
              <a:t>họp</a:t>
            </a:r>
            <a:r>
              <a:rPr lang="en-US" sz="2300" dirty="0"/>
              <a:t> </a:t>
            </a:r>
            <a:r>
              <a:rPr lang="en-US" sz="2300" dirty="0" err="1"/>
              <a:t>chỉ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thông</a:t>
            </a:r>
            <a:r>
              <a:rPr lang="en-US" sz="2300" dirty="0"/>
              <a:t> tin </a:t>
            </a:r>
            <a:r>
              <a:rPr lang="en-US" sz="2300" dirty="0" err="1"/>
              <a:t>về</a:t>
            </a:r>
            <a:r>
              <a:rPr lang="en-US" sz="2300" dirty="0"/>
              <a:t> </a:t>
            </a:r>
            <a:r>
              <a:rPr lang="en-US" sz="2300" dirty="0" err="1"/>
              <a:t>thời</a:t>
            </a:r>
            <a:r>
              <a:rPr lang="en-US" sz="2300" dirty="0"/>
              <a:t> </a:t>
            </a:r>
            <a:r>
              <a:rPr lang="en-US" sz="2300" dirty="0" err="1"/>
              <a:t>gian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địa</a:t>
            </a:r>
            <a:r>
              <a:rPr lang="en-US" sz="2300" dirty="0"/>
              <a:t> </a:t>
            </a:r>
            <a:r>
              <a:rPr lang="en-US" sz="2300" dirty="0" err="1"/>
              <a:t>điểm</a:t>
            </a:r>
            <a:r>
              <a:rPr lang="en-US" sz="2300" dirty="0"/>
              <a:t> </a:t>
            </a:r>
            <a:r>
              <a:rPr lang="en-US" sz="2300" dirty="0" err="1"/>
              <a:t>còn</a:t>
            </a:r>
            <a:r>
              <a:rPr lang="en-US" sz="2300" dirty="0"/>
              <a:t> </a:t>
            </a:r>
            <a:r>
              <a:rPr lang="en-US" sz="2300" dirty="0" err="1"/>
              <a:t>tài</a:t>
            </a:r>
            <a:r>
              <a:rPr lang="en-US" sz="2300" dirty="0"/>
              <a:t> </a:t>
            </a:r>
            <a:r>
              <a:rPr lang="en-US" sz="2300" dirty="0" err="1"/>
              <a:t>liệu</a:t>
            </a:r>
            <a:r>
              <a:rPr lang="en-US" sz="2300" dirty="0"/>
              <a:t> </a:t>
            </a:r>
            <a:r>
              <a:rPr lang="en-US" sz="2300" dirty="0" err="1"/>
              <a:t>chỉ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phát</a:t>
            </a:r>
            <a:r>
              <a:rPr lang="en-US" sz="2300" dirty="0"/>
              <a:t> </a:t>
            </a:r>
            <a:r>
              <a:rPr lang="en-US" sz="2300" dirty="0" err="1"/>
              <a:t>tại</a:t>
            </a:r>
            <a:r>
              <a:rPr lang="en-US" sz="2300" dirty="0"/>
              <a:t> </a:t>
            </a:r>
            <a:r>
              <a:rPr lang="en-US" sz="2300" dirty="0" err="1"/>
              <a:t>cuộc</a:t>
            </a:r>
            <a:r>
              <a:rPr lang="en-US" sz="2300" dirty="0"/>
              <a:t> </a:t>
            </a:r>
            <a:r>
              <a:rPr lang="en-US" sz="2300" dirty="0" err="1"/>
              <a:t>họp</a:t>
            </a:r>
            <a:r>
              <a:rPr lang="en-US" sz="23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2735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ĐHĐCĐ: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(2)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477926"/>
            <a:ext cx="8477250" cy="4965404"/>
          </a:xfrm>
        </p:spPr>
        <p:txBody>
          <a:bodyPr>
            <a:normAutofit fontScale="92500"/>
          </a:bodyPr>
          <a:lstStyle/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tài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gửi</a:t>
            </a:r>
            <a:r>
              <a:rPr lang="en-US" sz="1800" dirty="0"/>
              <a:t> </a:t>
            </a:r>
            <a:r>
              <a:rPr lang="en-US" sz="1800" dirty="0" err="1"/>
              <a:t>kèm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báo</a:t>
            </a:r>
            <a:r>
              <a:rPr lang="en-US" sz="1800" dirty="0"/>
              <a:t> </a:t>
            </a:r>
            <a:r>
              <a:rPr lang="en-US" sz="1800" dirty="0" err="1"/>
              <a:t>mời</a:t>
            </a:r>
            <a:r>
              <a:rPr lang="en-US" sz="1800" dirty="0"/>
              <a:t> </a:t>
            </a:r>
            <a:r>
              <a:rPr lang="en-US" sz="1800" dirty="0" err="1"/>
              <a:t>họp</a:t>
            </a:r>
            <a:r>
              <a:rPr lang="en-US" sz="1800" dirty="0"/>
              <a:t> </a:t>
            </a:r>
            <a:r>
              <a:rPr lang="en-US" sz="1800" dirty="0" err="1"/>
              <a:t>cũng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bố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điện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ty.</a:t>
            </a:r>
          </a:p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Phiếu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quyết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gửi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qua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đảm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cổ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tại</a:t>
            </a:r>
            <a:r>
              <a:rPr lang="en-US" sz="1800" dirty="0"/>
              <a:t>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đăng</a:t>
            </a:r>
            <a:r>
              <a:rPr lang="en-US" sz="1800" dirty="0"/>
              <a:t> </a:t>
            </a:r>
            <a:r>
              <a:rPr lang="en-US" sz="1800" dirty="0" err="1"/>
              <a:t>ký</a:t>
            </a:r>
            <a:r>
              <a:rPr lang="en-US" sz="1800" dirty="0"/>
              <a:t> </a:t>
            </a:r>
            <a:r>
              <a:rPr lang="en-US" sz="1800" dirty="0" err="1"/>
              <a:t>cuối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chậm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20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trước</a:t>
            </a:r>
            <a:r>
              <a:rPr lang="en-US" sz="1800" dirty="0"/>
              <a:t>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khai</a:t>
            </a:r>
            <a:r>
              <a:rPr lang="en-US" sz="1800" dirty="0"/>
              <a:t> </a:t>
            </a:r>
            <a:r>
              <a:rPr lang="en-US" sz="1800" dirty="0" err="1"/>
              <a:t>mạc</a:t>
            </a:r>
            <a:r>
              <a:rPr lang="en-US" sz="1800" dirty="0"/>
              <a:t> ĐHĐCĐ.</a:t>
            </a:r>
          </a:p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ty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phép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quyết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, ban </a:t>
            </a:r>
            <a:r>
              <a:rPr lang="en-US" sz="1800" dirty="0" err="1"/>
              <a:t>kiểm</a:t>
            </a:r>
            <a:r>
              <a:rPr lang="en-US" sz="1800" dirty="0"/>
              <a:t> </a:t>
            </a:r>
            <a:r>
              <a:rPr lang="en-US" sz="1800" dirty="0" err="1"/>
              <a:t>phiếu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ban </a:t>
            </a:r>
            <a:r>
              <a:rPr lang="en-US" sz="1800" dirty="0" err="1"/>
              <a:t>hành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cuốn</a:t>
            </a:r>
            <a:r>
              <a:rPr lang="en-US" sz="1800" dirty="0"/>
              <a:t> </a:t>
            </a:r>
            <a:r>
              <a:rPr lang="en-US" sz="1800" dirty="0" err="1"/>
              <a:t>sổ</a:t>
            </a:r>
            <a:r>
              <a:rPr lang="en-US" sz="1800" dirty="0"/>
              <a:t> </a:t>
            </a:r>
            <a:r>
              <a:rPr lang="en-US" sz="1800" dirty="0" err="1"/>
              <a:t>tay</a:t>
            </a:r>
            <a:r>
              <a:rPr lang="en-US" sz="1800" dirty="0"/>
              <a:t> </a:t>
            </a:r>
            <a:r>
              <a:rPr lang="en-US" sz="1800" dirty="0" err="1"/>
              <a:t>hướng</a:t>
            </a:r>
            <a:r>
              <a:rPr lang="en-US" sz="1800" dirty="0"/>
              <a:t> </a:t>
            </a:r>
            <a:r>
              <a:rPr lang="en-US" sz="1800" dirty="0" err="1"/>
              <a:t>dẫn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quyết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. </a:t>
            </a:r>
            <a:r>
              <a:rPr lang="en-US" sz="1800" dirty="0" err="1"/>
              <a:t>Công</a:t>
            </a:r>
            <a:r>
              <a:rPr lang="en-US" sz="1800" dirty="0"/>
              <a:t> ty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bố</a:t>
            </a:r>
            <a:r>
              <a:rPr lang="en-US" sz="1800" dirty="0"/>
              <a:t> </a:t>
            </a:r>
            <a:r>
              <a:rPr lang="en-US" sz="1800" dirty="0" err="1"/>
              <a:t>cuốn</a:t>
            </a:r>
            <a:r>
              <a:rPr lang="en-US" sz="1800" dirty="0"/>
              <a:t> </a:t>
            </a:r>
            <a:r>
              <a:rPr lang="en-US" sz="1800" dirty="0" err="1"/>
              <a:t>sổ</a:t>
            </a:r>
            <a:r>
              <a:rPr lang="en-US" sz="1800" dirty="0"/>
              <a:t> </a:t>
            </a:r>
            <a:r>
              <a:rPr lang="en-US" sz="1800" dirty="0" err="1"/>
              <a:t>tay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điện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cung</a:t>
            </a:r>
            <a:r>
              <a:rPr lang="en-US" sz="1800" dirty="0"/>
              <a:t> </a:t>
            </a:r>
            <a:r>
              <a:rPr lang="en-US" sz="1800" dirty="0" err="1"/>
              <a:t>cấp</a:t>
            </a:r>
            <a:r>
              <a:rPr lang="en-US" sz="1800" dirty="0"/>
              <a:t> </a:t>
            </a:r>
            <a:r>
              <a:rPr lang="en-US" sz="1800" dirty="0" err="1"/>
              <a:t>miễn</a:t>
            </a:r>
            <a:r>
              <a:rPr lang="en-US" sz="1800" dirty="0"/>
              <a:t> </a:t>
            </a:r>
            <a:r>
              <a:rPr lang="en-US" sz="1800" dirty="0" err="1"/>
              <a:t>phí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cổ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.</a:t>
            </a:r>
          </a:p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Cổ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gửi</a:t>
            </a:r>
            <a:r>
              <a:rPr lang="en-US" sz="1800" dirty="0"/>
              <a:t> </a:t>
            </a:r>
            <a:r>
              <a:rPr lang="en-US" sz="1800" dirty="0" err="1"/>
              <a:t>kiến</a:t>
            </a:r>
            <a:r>
              <a:rPr lang="en-US" sz="1800" dirty="0"/>
              <a:t> </a:t>
            </a:r>
            <a:r>
              <a:rPr lang="en-US" sz="1800" dirty="0" err="1"/>
              <a:t>nghị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vấn</a:t>
            </a:r>
            <a:r>
              <a:rPr lang="en-US" sz="1800" dirty="0"/>
              <a:t> </a:t>
            </a:r>
            <a:r>
              <a:rPr lang="en-US" sz="1800" dirty="0" err="1"/>
              <a:t>đề</a:t>
            </a:r>
            <a:r>
              <a:rPr lang="en-US" sz="1800" dirty="0"/>
              <a:t> </a:t>
            </a:r>
            <a:r>
              <a:rPr lang="en-US" sz="1800" dirty="0" err="1"/>
              <a:t>đưa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họp</a:t>
            </a:r>
            <a:r>
              <a:rPr lang="en-US" sz="1800" dirty="0"/>
              <a:t> ĐHĐCĐ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văn</a:t>
            </a:r>
            <a:r>
              <a:rPr lang="en-US" sz="1800" dirty="0"/>
              <a:t> </a:t>
            </a:r>
            <a:r>
              <a:rPr lang="en-US" sz="1800" dirty="0" err="1"/>
              <a:t>bản</a:t>
            </a:r>
            <a:r>
              <a:rPr lang="en-US" sz="1800" dirty="0"/>
              <a:t>, qua </a:t>
            </a:r>
            <a:r>
              <a:rPr lang="en-US" sz="1800" dirty="0" err="1"/>
              <a:t>bưu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,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tay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email.</a:t>
            </a:r>
          </a:p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Kiến</a:t>
            </a:r>
            <a:r>
              <a:rPr lang="en-US" sz="1800" dirty="0"/>
              <a:t> </a:t>
            </a:r>
            <a:r>
              <a:rPr lang="en-US" sz="1800" dirty="0" err="1"/>
              <a:t>nghị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cổ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đưa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nội</a:t>
            </a:r>
            <a:r>
              <a:rPr lang="en-US" sz="1800" dirty="0"/>
              <a:t> dung </a:t>
            </a:r>
            <a:r>
              <a:rPr lang="en-US" sz="1800" dirty="0" err="1"/>
              <a:t>riêng</a:t>
            </a:r>
            <a:r>
              <a:rPr lang="en-US" sz="1800" dirty="0"/>
              <a:t> </a:t>
            </a:r>
            <a:r>
              <a:rPr lang="en-US" sz="1800" dirty="0" err="1"/>
              <a:t>biệt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họp</a:t>
            </a:r>
            <a:r>
              <a:rPr lang="en-US" sz="1800" dirty="0"/>
              <a:t> ĐHĐCĐ.</a:t>
            </a:r>
          </a:p>
          <a:p>
            <a:pPr marL="182563" indent="-1825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HĐQT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báo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cổ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(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đảm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)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vòng</a:t>
            </a:r>
            <a:r>
              <a:rPr lang="en-US" sz="1800" dirty="0"/>
              <a:t> 3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kể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đưa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quyết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chối</a:t>
            </a:r>
            <a:r>
              <a:rPr lang="en-US" sz="1800" dirty="0"/>
              <a:t> </a:t>
            </a:r>
            <a:r>
              <a:rPr lang="en-US" sz="1800" dirty="0" err="1"/>
              <a:t>kiến</a:t>
            </a:r>
            <a:r>
              <a:rPr lang="en-US" sz="1800" dirty="0"/>
              <a:t> </a:t>
            </a:r>
            <a:r>
              <a:rPr lang="en-US" sz="1800" dirty="0" err="1"/>
              <a:t>nghị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cổ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,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rõ</a:t>
            </a:r>
            <a:r>
              <a:rPr lang="en-US" sz="1800" dirty="0"/>
              <a:t> lý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1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73" y="2172168"/>
            <a:ext cx="3558560" cy="75670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họp</a:t>
            </a:r>
            <a:r>
              <a:rPr lang="en-US" dirty="0"/>
              <a:t> ĐHĐCĐ</a:t>
            </a:r>
            <a:br>
              <a:rPr lang="en-US" dirty="0"/>
            </a:br>
            <a:br>
              <a:rPr lang="en-US" sz="1600" dirty="0"/>
            </a:br>
            <a:r>
              <a:rPr lang="en-US" sz="1600" i="1" dirty="0" err="1"/>
              <a:t>Nguồn</a:t>
            </a:r>
            <a:r>
              <a:rPr lang="en-US" sz="1600" i="1" dirty="0"/>
              <a:t>: </a:t>
            </a:r>
            <a:r>
              <a:rPr lang="en-US" sz="1600" i="1" dirty="0" err="1"/>
              <a:t>Cẩm</a:t>
            </a:r>
            <a:r>
              <a:rPr lang="en-US" sz="1600" i="1" dirty="0"/>
              <a:t> </a:t>
            </a:r>
            <a:r>
              <a:rPr lang="en-US" sz="1600" i="1" dirty="0" err="1"/>
              <a:t>nang</a:t>
            </a:r>
            <a:r>
              <a:rPr lang="en-US" sz="1600" i="1" dirty="0"/>
              <a:t> QTCT </a:t>
            </a:r>
            <a:r>
              <a:rPr lang="en-US" sz="1600" i="1" dirty="0" err="1"/>
              <a:t>của</a:t>
            </a:r>
            <a:r>
              <a:rPr lang="en-US" sz="1600" i="1" dirty="0"/>
              <a:t> IFC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73" y="0"/>
            <a:ext cx="4926488" cy="652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2802"/>
      </p:ext>
    </p:extLst>
  </p:cSld>
  <p:clrMapOvr>
    <a:masterClrMapping/>
  </p:clrMapOvr>
</p:sld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2054</TotalTime>
  <Words>1298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ＭＳ Ｐゴシック</vt:lpstr>
      <vt:lpstr>Andes ExtraLight</vt:lpstr>
      <vt:lpstr>Arial</vt:lpstr>
      <vt:lpstr>Arial Bold</vt:lpstr>
      <vt:lpstr>Calibri</vt:lpstr>
      <vt:lpstr>Cambria</vt:lpstr>
      <vt:lpstr>Times New Roman</vt:lpstr>
      <vt:lpstr>Trebuchet MS</vt:lpstr>
      <vt:lpstr>Wingdings</vt:lpstr>
      <vt:lpstr>IFC Fixed 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2_Contact Slide</vt:lpstr>
      <vt:lpstr>ĐẠI HỘI ĐỒNG CỔ ĐÔNG </vt:lpstr>
      <vt:lpstr>Mở đầu</vt:lpstr>
      <vt:lpstr>NHỮNG VẤN ĐỀ CHUNG CẦN LƯU Ý</vt:lpstr>
      <vt:lpstr>Thẩm quyền của ĐHĐCĐ</vt:lpstr>
      <vt:lpstr>Chuẩn bị ĐHĐCĐ thường niên</vt:lpstr>
      <vt:lpstr>Chuẩn bị ĐHĐCĐ thường niên</vt:lpstr>
      <vt:lpstr>Chuẩn bị cho ĐHĐCĐ: Các thông lệ tốt</vt:lpstr>
      <vt:lpstr>Chuẩn bị cho ĐHĐCĐ: Các thông lệ tốt (2)</vt:lpstr>
      <vt:lpstr>Quy trình tổ chức cuộc họp ĐHĐCĐ  Nguồn: Cẩm nang QTCT của IFC</vt:lpstr>
      <vt:lpstr>Tổ chức cuộc họp: các thông lệ tốt</vt:lpstr>
      <vt:lpstr>Tổ chức cuộc họp: các thông lệ tốt</vt:lpstr>
      <vt:lpstr>Một vài quan sát ở Malaysia (2015)</vt:lpstr>
      <vt:lpstr>Một vài quan sát ở Malaysia (2015)</vt:lpstr>
      <vt:lpstr>PowerPoint Presentation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Anh Nguyet Thi Nguyen</cp:lastModifiedBy>
  <cp:revision>220</cp:revision>
  <cp:lastPrinted>2014-06-13T17:21:24Z</cp:lastPrinted>
  <dcterms:created xsi:type="dcterms:W3CDTF">2014-08-08T18:45:38Z</dcterms:created>
  <dcterms:modified xsi:type="dcterms:W3CDTF">2017-02-22T02:46:17Z</dcterms:modified>
</cp:coreProperties>
</file>